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698" autoAdjust="0"/>
  </p:normalViewPr>
  <p:slideViewPr>
    <p:cSldViewPr showGuides="1">
      <p:cViewPr varScale="1">
        <p:scale>
          <a:sx n="96" d="100"/>
          <a:sy n="96" d="100"/>
        </p:scale>
        <p:origin x="-41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A6A1-140E-4053-A62A-AFDAF6E6ECEB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B8C0-8F1E-47A8-9B24-9AB8E2F12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54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hr-HR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hr-HR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BCDE7C-CCB6-471C-9199-918A33307958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52400" y="2057400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01303" y="2286000"/>
            <a:ext cx="81275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>
              <a:buNone/>
            </a:pPr>
            <a:r>
              <a:rPr lang="hr-HR" sz="5400" b="1" i="0" dirty="0" smtClean="0">
                <a:latin typeface="Garamond"/>
                <a:ea typeface="+mn-ea"/>
                <a:cs typeface="+mn-cs"/>
              </a:rPr>
              <a:t>OLIVER TWIST</a:t>
            </a:r>
          </a:p>
          <a:p>
            <a:pPr algn="r" defTabSz="914400">
              <a:buNone/>
            </a:pPr>
            <a:r>
              <a:rPr lang="hr-HR" sz="5400" b="1" dirty="0" smtClean="0">
                <a:latin typeface="Garamond"/>
              </a:rPr>
              <a:t>LEKTIRA ZA 7. RAZRED</a:t>
            </a:r>
            <a:endParaRPr lang="hr-HR" sz="5400" b="1" i="0" dirty="0">
              <a:latin typeface="Garam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USPOREDBA KNJIGE I FILMA</a:t>
            </a:r>
            <a:r>
              <a:rPr lang="hr-HR" sz="26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</a:p>
          <a:p>
            <a:pPr algn="ctr"/>
            <a:r>
              <a:rPr lang="hr-HR" sz="2600" dirty="0" smtClean="0">
                <a:solidFill>
                  <a:schemeClr val="tx1"/>
                </a:solidFill>
                <a:latin typeface="Century Schoolbook" pitchFamily="18" charset="0"/>
              </a:rPr>
              <a:t>(ROMANA POLANSKOG IZ 2005.)</a:t>
            </a:r>
            <a:endParaRPr lang="hr-HR" sz="26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533465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9" name="TextBox 52"/>
          <p:cNvSpPr txBox="1"/>
          <p:nvPr/>
        </p:nvSpPr>
        <p:spPr>
          <a:xfrm>
            <a:off x="395536" y="1340768"/>
            <a:ext cx="827156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Radnja filma započinje </a:t>
            </a:r>
            <a:r>
              <a:rPr lang="hr-HR" sz="2000" b="1" dirty="0" err="1" smtClean="0">
                <a:latin typeface="Century Schoolbook" pitchFamily="18" charset="0"/>
              </a:rPr>
              <a:t>Oliverovim</a:t>
            </a:r>
            <a:r>
              <a:rPr lang="hr-HR" sz="2000" b="1" dirty="0" smtClean="0">
                <a:latin typeface="Century Schoolbook" pitchFamily="18" charset="0"/>
              </a:rPr>
              <a:t> dolaskom u sirotište, dakle preskočen je dio od rođenja do 9. godine 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Bitna razlika je u tome što se u filmu ne pojavljuju likovi važni za rasplet i završetak radnje knjige (Rose, gđa </a:t>
            </a:r>
            <a:r>
              <a:rPr lang="hr-HR" sz="2000" b="1" dirty="0" err="1" smtClean="0">
                <a:latin typeface="Century Schoolbook" pitchFamily="18" charset="0"/>
              </a:rPr>
              <a:t>Maylie</a:t>
            </a:r>
            <a:r>
              <a:rPr lang="hr-HR" sz="2000" b="1" dirty="0" smtClean="0">
                <a:latin typeface="Century Schoolbook" pitchFamily="18" charset="0"/>
              </a:rPr>
              <a:t>, </a:t>
            </a:r>
            <a:r>
              <a:rPr lang="hr-HR" sz="2000" b="1" dirty="0" err="1" smtClean="0">
                <a:latin typeface="Century Schoolbook" pitchFamily="18" charset="0"/>
              </a:rPr>
              <a:t>Harry</a:t>
            </a:r>
            <a:r>
              <a:rPr lang="hr-HR" sz="2000" b="1" dirty="0" smtClean="0">
                <a:latin typeface="Century Schoolbook" pitchFamily="18" charset="0"/>
              </a:rPr>
              <a:t> </a:t>
            </a:r>
            <a:r>
              <a:rPr lang="hr-HR" sz="2000" b="1" dirty="0" err="1" smtClean="0">
                <a:latin typeface="Century Schoolbook" pitchFamily="18" charset="0"/>
              </a:rPr>
              <a:t>Maylie</a:t>
            </a:r>
            <a:r>
              <a:rPr lang="hr-HR" sz="2000" b="1" dirty="0" smtClean="0">
                <a:latin typeface="Century Schoolbook" pitchFamily="18" charset="0"/>
              </a:rPr>
              <a:t> i </a:t>
            </a:r>
            <a:r>
              <a:rPr lang="hr-HR" sz="2000" b="1" dirty="0" err="1" smtClean="0">
                <a:latin typeface="Century Schoolbook" pitchFamily="18" charset="0"/>
              </a:rPr>
              <a:t>Monks</a:t>
            </a:r>
            <a:r>
              <a:rPr lang="hr-HR" sz="2000" b="1" dirty="0" smtClean="0">
                <a:latin typeface="Century Schoolbook" pitchFamily="18" charset="0"/>
              </a:rPr>
              <a:t>). Zbog toga je i promijenjen kraj filma pa je vlasnik kuće koju Oliver treba opljačkati g. </a:t>
            </a:r>
            <a:r>
              <a:rPr lang="hr-HR" sz="2000" b="1" dirty="0" err="1" smtClean="0">
                <a:latin typeface="Century Schoolbook" pitchFamily="18" charset="0"/>
              </a:rPr>
              <a:t>Brownlow</a:t>
            </a:r>
            <a:r>
              <a:rPr lang="hr-HR" sz="2000" b="1" dirty="0" smtClean="0">
                <a:latin typeface="Century Schoolbook" pitchFamily="18" charset="0"/>
              </a:rPr>
              <a:t>, a nakon pucnjave vode ga </a:t>
            </a:r>
            <a:r>
              <a:rPr lang="hr-HR" sz="2000" b="1" dirty="0" err="1" smtClean="0">
                <a:latin typeface="Century Schoolbook" pitchFamily="18" charset="0"/>
              </a:rPr>
              <a:t>Faginu</a:t>
            </a:r>
            <a:r>
              <a:rPr lang="hr-HR" sz="2000" b="1" dirty="0" smtClean="0">
                <a:latin typeface="Century Schoolbook" pitchFamily="18" charset="0"/>
              </a:rPr>
              <a:t> gdje se o njemu brine </a:t>
            </a:r>
            <a:r>
              <a:rPr lang="hr-HR" sz="2000" b="1" dirty="0" err="1" smtClean="0">
                <a:latin typeface="Century Schoolbook" pitchFamily="18" charset="0"/>
              </a:rPr>
              <a:t>Nancy</a:t>
            </a:r>
            <a:r>
              <a:rPr lang="hr-HR" sz="2000" b="1" dirty="0" smtClean="0">
                <a:latin typeface="Century Schoolbook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err="1" smtClean="0">
                <a:latin typeface="Century Schoolbook" pitchFamily="18" charset="0"/>
              </a:rPr>
              <a:t>Bumble</a:t>
            </a:r>
            <a:r>
              <a:rPr lang="hr-HR" sz="2000" b="1" dirty="0" smtClean="0">
                <a:latin typeface="Century Schoolbook" pitchFamily="18" charset="0"/>
              </a:rPr>
              <a:t> je u knjizi prikazan kao zastrašujući čovjek od kojeg svi strepe dok je u filmu prikazan pomalo komično čime se gubi dojam strašnosti. U filmu se pojavljuje samo na početku dok u knjizi saznajemo što se događalo s njim i nakon </a:t>
            </a:r>
            <a:r>
              <a:rPr lang="hr-HR" sz="2000" b="1" dirty="0" err="1" smtClean="0">
                <a:latin typeface="Century Schoolbook" pitchFamily="18" charset="0"/>
              </a:rPr>
              <a:t>Oliverova</a:t>
            </a:r>
            <a:r>
              <a:rPr lang="hr-HR" sz="2000" b="1" dirty="0" smtClean="0">
                <a:latin typeface="Century Schoolbook" pitchFamily="18" charset="0"/>
              </a:rPr>
              <a:t> odlaska iz sirotišta.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Razlika ima dosta, što je razumljivo jer je književno djelo opširno, s puno likova i događaja. Filmom se ne može sve obuhvatiti zbog ograničenog trajanja filma.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0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ZAVRŠNA MISAO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533465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9" name="TextBox 52"/>
          <p:cNvSpPr txBox="1"/>
          <p:nvPr/>
        </p:nvSpPr>
        <p:spPr>
          <a:xfrm>
            <a:off x="395536" y="1340768"/>
            <a:ext cx="82715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entury Schoolbook" pitchFamily="18" charset="0"/>
              </a:rPr>
              <a:t>Nadamo se da vas je ovaj prikaz knjige barem malo zainteresirao i da ćete poželjeti i sami pročitati ovo vrijedno djelo i uživati u </a:t>
            </a:r>
            <a:r>
              <a:rPr lang="hr-HR" sz="2000" b="1" dirty="0" smtClean="0">
                <a:latin typeface="Century Schoolbook" pitchFamily="18" charset="0"/>
              </a:rPr>
              <a:t>najpoznatijem djelu </a:t>
            </a:r>
            <a:r>
              <a:rPr lang="hr-HR" sz="2000" b="1" dirty="0" err="1" smtClean="0">
                <a:latin typeface="Century Schoolbook" pitchFamily="18" charset="0"/>
              </a:rPr>
              <a:t>Dickensovog</a:t>
            </a:r>
            <a:r>
              <a:rPr lang="hr-HR" sz="2000" b="1" dirty="0" smtClean="0">
                <a:latin typeface="Century Schoolbook" pitchFamily="18" charset="0"/>
              </a:rPr>
              <a:t> stvaralaštva. </a:t>
            </a:r>
          </a:p>
          <a:p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r>
              <a:rPr lang="hr-HR" sz="2000" b="1" dirty="0" smtClean="0">
                <a:latin typeface="Century Schoolbook" pitchFamily="18" charset="0"/>
              </a:rPr>
              <a:t>“Imaj </a:t>
            </a:r>
            <a:r>
              <a:rPr lang="hr-HR" sz="2000" b="1" dirty="0" smtClean="0">
                <a:latin typeface="Century Schoolbook" pitchFamily="18" charset="0"/>
              </a:rPr>
              <a:t>srce koje nikada neće postati tvrdo, temperament koji se nikada neće umoriti i dodir koji nikada neće povrijediti</a:t>
            </a:r>
            <a:r>
              <a:rPr lang="hr-HR" sz="2000" b="1" dirty="0" smtClean="0">
                <a:latin typeface="Century Schoolbook" pitchFamily="18" charset="0"/>
              </a:rPr>
              <a:t>.”</a:t>
            </a:r>
          </a:p>
          <a:p>
            <a:pPr algn="r"/>
            <a:r>
              <a:rPr lang="hr-HR" sz="2000" b="1" dirty="0" smtClean="0">
                <a:latin typeface="Century Schoolbook" pitchFamily="18" charset="0"/>
              </a:rPr>
              <a:t>Charles Dickens  </a:t>
            </a: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0" y="188640"/>
            <a:ext cx="9448800" cy="108012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  <a:latin typeface="Century Schoolbook" pitchFamily="18" charset="0"/>
              </a:rPr>
              <a:t>KRATAK SADRŽAJ</a:t>
            </a:r>
            <a:endParaRPr lang="hr-HR" sz="28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grpSp>
        <p:nvGrpSpPr>
          <p:cNvPr id="3" name="Group 253"/>
          <p:cNvGrpSpPr/>
          <p:nvPr/>
        </p:nvGrpSpPr>
        <p:grpSpPr>
          <a:xfrm>
            <a:off x="251520" y="476672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39552" y="1124744"/>
            <a:ext cx="81275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U nekoj ubožnici u blizini Londona rodio se dječak kome je majka umrla odmah pri porodu.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i="0" dirty="0" smtClean="0">
                <a:latin typeface="Century Schoolbook" pitchFamily="18" charset="0"/>
              </a:rPr>
              <a:t>Od desete godine živi u sirotištu kojim upravlja g. </a:t>
            </a:r>
            <a:r>
              <a:rPr lang="hr-HR" sz="2000" b="1" i="0" dirty="0" err="1" smtClean="0">
                <a:latin typeface="Century Schoolbook" pitchFamily="18" charset="0"/>
              </a:rPr>
              <a:t>Bu</a:t>
            </a:r>
            <a:r>
              <a:rPr lang="hr-HR" sz="2000" b="1" dirty="0" err="1" smtClean="0">
                <a:latin typeface="Century Schoolbook" pitchFamily="18" charset="0"/>
              </a:rPr>
              <a:t>mble</a:t>
            </a:r>
            <a:r>
              <a:rPr lang="hr-HR" sz="2000" b="1" dirty="0" smtClean="0">
                <a:latin typeface="Century Schoolbook" pitchFamily="18" charset="0"/>
              </a:rPr>
              <a:t>. On mu je dodijelio ime prema abecednom redu kojem se zapisuju djeca što tu dolaze</a:t>
            </a:r>
            <a:r>
              <a:rPr lang="hr-HR" sz="2000" b="1" i="0" dirty="0" smtClean="0">
                <a:latin typeface="Century Schoolbook" pitchFamily="18" charset="0"/>
              </a:rPr>
              <a:t>  - Oliver </a:t>
            </a:r>
            <a:r>
              <a:rPr lang="hr-HR" sz="2000" b="1" i="0" dirty="0" err="1" smtClean="0">
                <a:latin typeface="Century Schoolbook" pitchFamily="18" charset="0"/>
              </a:rPr>
              <a:t>Twist</a:t>
            </a:r>
            <a:r>
              <a:rPr lang="hr-HR" sz="2000" b="1" i="0" dirty="0" smtClean="0">
                <a:latin typeface="Century Schoolbook" pitchFamily="18" charset="0"/>
              </a:rPr>
              <a:t>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Djeca u sirotištu žive u bijedi, prljavštini i gladi, a osoblje ih tuče za svaki neposluh.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i="0" dirty="0" smtClean="0">
                <a:latin typeface="Century Schoolbook" pitchFamily="18" charset="0"/>
              </a:rPr>
              <a:t>Nešto kasnije Olivera je primio u službu pogrebnik </a:t>
            </a:r>
            <a:r>
              <a:rPr lang="hr-HR" sz="2000" b="1" i="0" dirty="0" err="1" smtClean="0">
                <a:latin typeface="Century Schoolbook" pitchFamily="18" charset="0"/>
              </a:rPr>
              <a:t>Sowerberry</a:t>
            </a:r>
            <a:r>
              <a:rPr lang="hr-HR" sz="2000" b="1" i="0" dirty="0" smtClean="0">
                <a:latin typeface="Century Schoolbook" pitchFamily="18" charset="0"/>
              </a:rPr>
              <a:t> kako bi izučio neki zanat.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Tamo ga maltretira mladić </a:t>
            </a:r>
            <a:r>
              <a:rPr lang="hr-HR" sz="2000" b="1" dirty="0" err="1" smtClean="0">
                <a:latin typeface="Century Schoolbook" pitchFamily="18" charset="0"/>
              </a:rPr>
              <a:t>Noah</a:t>
            </a:r>
            <a:r>
              <a:rPr lang="hr-HR" sz="2000" b="1" dirty="0" smtClean="0">
                <a:latin typeface="Century Schoolbook" pitchFamily="18" charset="0"/>
              </a:rPr>
              <a:t> i nakon sukoba s njim, Oliver bježi u London.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U Londonu ga nalazi </a:t>
            </a:r>
            <a:r>
              <a:rPr lang="hr-HR" sz="2000" b="1" dirty="0" err="1" smtClean="0">
                <a:latin typeface="Century Schoolbook" pitchFamily="18" charset="0"/>
              </a:rPr>
              <a:t>Jack</a:t>
            </a:r>
            <a:r>
              <a:rPr lang="hr-HR" sz="2000" b="1" dirty="0" smtClean="0">
                <a:latin typeface="Century Schoolbook" pitchFamily="18" charset="0"/>
              </a:rPr>
              <a:t> </a:t>
            </a:r>
            <a:r>
              <a:rPr lang="hr-HR" sz="2000" b="1" dirty="0" err="1" smtClean="0">
                <a:latin typeface="Century Schoolbook" pitchFamily="18" charset="0"/>
              </a:rPr>
              <a:t>Dawkins</a:t>
            </a:r>
            <a:r>
              <a:rPr lang="hr-HR" sz="2000" b="1" dirty="0" smtClean="0">
                <a:latin typeface="Century Schoolbook" pitchFamily="18" charset="0"/>
              </a:rPr>
              <a:t>, zvani Lisac, i odvodi ga starom </a:t>
            </a:r>
            <a:r>
              <a:rPr lang="hr-HR" sz="2000" b="1" dirty="0" err="1" smtClean="0">
                <a:latin typeface="Century Schoolbook" pitchFamily="18" charset="0"/>
              </a:rPr>
              <a:t>Faginu</a:t>
            </a:r>
            <a:r>
              <a:rPr lang="hr-HR" sz="2000" b="1" dirty="0" smtClean="0">
                <a:latin typeface="Century Schoolbook" pitchFamily="18" charset="0"/>
              </a:rPr>
              <a:t>, vođi grupe dječaka džepara.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Oni ga uče lopovskom zanatu, iako Oliver još ne shvaća da se radi o kriminalu.</a:t>
            </a:r>
          </a:p>
          <a:p>
            <a:pPr defTabSz="914400"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Prilikom krađe na ulici, Olivera uhvati policija i odvodi pred sud, iako nije bio kriv.</a:t>
            </a: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08012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  <a:latin typeface="Century Schoolbook" pitchFamily="18" charset="0"/>
              </a:rPr>
              <a:t>KRATAK SADRŽAJ</a:t>
            </a:r>
            <a:endParaRPr lang="hr-HR" sz="28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539552" y="1124744"/>
            <a:ext cx="81275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Nakon što se Oliver u sudnici onesvijesti</a:t>
            </a:r>
            <a:r>
              <a:rPr lang="hr-HR" sz="2000" b="1" dirty="0" smtClean="0">
                <a:latin typeface="Century Schoolbook" pitchFamily="18" charset="0"/>
              </a:rPr>
              <a:t>, g</a:t>
            </a:r>
            <a:r>
              <a:rPr lang="hr-HR" sz="2000" b="1" i="0" dirty="0" smtClean="0">
                <a:latin typeface="Century Schoolbook" pitchFamily="18" charset="0"/>
              </a:rPr>
              <a:t>. </a:t>
            </a:r>
            <a:r>
              <a:rPr lang="hr-HR" sz="2000" b="1" dirty="0" err="1" smtClean="0">
                <a:latin typeface="Century Schoolbook" pitchFamily="18" charset="0"/>
              </a:rPr>
              <a:t>Brownlow</a:t>
            </a:r>
            <a:r>
              <a:rPr lang="hr-HR" sz="2000" b="1" dirty="0" smtClean="0">
                <a:latin typeface="Century Schoolbook" pitchFamily="18" charset="0"/>
              </a:rPr>
              <a:t>      (koga je navodno Oliver opljačkao) se smiluje dječaku i odvede ga kući.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Kad se </a:t>
            </a:r>
            <a:r>
              <a:rPr lang="hr-HR" sz="2000" b="1" dirty="0" smtClean="0">
                <a:latin typeface="Century Schoolbook" pitchFamily="18" charset="0"/>
              </a:rPr>
              <a:t>oporavio, g. </a:t>
            </a:r>
            <a:r>
              <a:rPr lang="hr-HR" sz="2000" b="1" dirty="0" err="1" smtClean="0">
                <a:latin typeface="Century Schoolbook" pitchFamily="18" charset="0"/>
              </a:rPr>
              <a:t>Brownlow</a:t>
            </a:r>
            <a:r>
              <a:rPr lang="hr-HR" sz="2000" b="1" dirty="0" smtClean="0">
                <a:latin typeface="Century Schoolbook" pitchFamily="18" charset="0"/>
              </a:rPr>
              <a:t> ga je poslao vratiti knjige, no presreli su ga i oteli </a:t>
            </a:r>
            <a:r>
              <a:rPr lang="hr-HR" sz="2000" b="1" dirty="0" err="1" smtClean="0">
                <a:latin typeface="Century Schoolbook" pitchFamily="18" charset="0"/>
              </a:rPr>
              <a:t>Nancy</a:t>
            </a:r>
            <a:r>
              <a:rPr lang="hr-HR" sz="2000" b="1" dirty="0" smtClean="0">
                <a:latin typeface="Century Schoolbook" pitchFamily="18" charset="0"/>
              </a:rPr>
              <a:t> i </a:t>
            </a:r>
            <a:r>
              <a:rPr lang="hr-HR" sz="2000" b="1" dirty="0" err="1" smtClean="0">
                <a:latin typeface="Century Schoolbook" pitchFamily="18" charset="0"/>
              </a:rPr>
              <a:t>Sikes</a:t>
            </a:r>
            <a:r>
              <a:rPr lang="hr-HR" sz="2000" b="1" dirty="0" smtClean="0">
                <a:latin typeface="Century Schoolbook" pitchFamily="18" charset="0"/>
              </a:rPr>
              <a:t>, članovi </a:t>
            </a:r>
            <a:r>
              <a:rPr lang="hr-HR" sz="2000" b="1" dirty="0" err="1" smtClean="0">
                <a:latin typeface="Century Schoolbook" pitchFamily="18" charset="0"/>
              </a:rPr>
              <a:t>Faginove</a:t>
            </a:r>
            <a:r>
              <a:rPr lang="hr-HR" sz="2000" b="1" dirty="0" smtClean="0">
                <a:latin typeface="Century Schoolbook" pitchFamily="18" charset="0"/>
              </a:rPr>
              <a:t> bande.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err="1" smtClean="0">
                <a:latin typeface="Century Schoolbook" pitchFamily="18" charset="0"/>
              </a:rPr>
              <a:t>Sikes</a:t>
            </a:r>
            <a:r>
              <a:rPr lang="hr-HR" sz="2000" b="1" dirty="0" smtClean="0">
                <a:latin typeface="Century Schoolbook" pitchFamily="18" charset="0"/>
              </a:rPr>
              <a:t> ga prisiljava da ide u pljačku kuće prijeteći da će ga ubiti.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Pljačka ne uspijeva, Oliver je ranjen, a </a:t>
            </a:r>
            <a:r>
              <a:rPr lang="hr-HR" sz="2000" b="1" dirty="0" err="1" smtClean="0">
                <a:latin typeface="Century Schoolbook" pitchFamily="18" charset="0"/>
              </a:rPr>
              <a:t>Sikes</a:t>
            </a:r>
            <a:r>
              <a:rPr lang="hr-HR" sz="2000" b="1" dirty="0" smtClean="0">
                <a:latin typeface="Century Schoolbook" pitchFamily="18" charset="0"/>
              </a:rPr>
              <a:t> ga ostavlja u jarku i bježi.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U međuvremenu se pojavljuje zlokobni </a:t>
            </a:r>
            <a:r>
              <a:rPr lang="hr-HR" sz="2000" b="1" dirty="0" err="1" smtClean="0">
                <a:latin typeface="Century Schoolbook" pitchFamily="18" charset="0"/>
              </a:rPr>
              <a:t>Monks</a:t>
            </a:r>
            <a:r>
              <a:rPr lang="hr-HR" sz="2000" b="1" dirty="0" smtClean="0">
                <a:latin typeface="Century Schoolbook" pitchFamily="18" charset="0"/>
              </a:rPr>
              <a:t> koji traži Olivera.  </a:t>
            </a:r>
            <a:r>
              <a:rPr lang="hr-HR" sz="2000" b="1" dirty="0" err="1" smtClean="0">
                <a:latin typeface="Century Schoolbook" pitchFamily="18" charset="0"/>
              </a:rPr>
              <a:t>Monks</a:t>
            </a:r>
            <a:r>
              <a:rPr lang="hr-HR" sz="2000" b="1" dirty="0" smtClean="0">
                <a:latin typeface="Century Schoolbook" pitchFamily="18" charset="0"/>
              </a:rPr>
              <a:t> je </a:t>
            </a:r>
            <a:r>
              <a:rPr lang="hr-HR" sz="2000" b="1" dirty="0" err="1" smtClean="0">
                <a:latin typeface="Century Schoolbook" pitchFamily="18" charset="0"/>
              </a:rPr>
              <a:t>Oliverov</a:t>
            </a:r>
            <a:r>
              <a:rPr lang="hr-HR" sz="2000" b="1" dirty="0" smtClean="0">
                <a:latin typeface="Century Schoolbook" pitchFamily="18" charset="0"/>
              </a:rPr>
              <a:t> polubrat za kojeg on ne zna i želi ga ubiti kako bi njemu pripalo cijelo očevo nasljedstvo.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Oliver se nekako dovuče do kuće koju su trebali opljačkati te se vlasnice, gđica Rose i gđa </a:t>
            </a:r>
            <a:r>
              <a:rPr lang="hr-HR" sz="2000" b="1" dirty="0" err="1" smtClean="0">
                <a:latin typeface="Century Schoolbook" pitchFamily="18" charset="0"/>
              </a:rPr>
              <a:t>Maylie</a:t>
            </a:r>
            <a:r>
              <a:rPr lang="hr-HR" sz="2000" b="1" dirty="0" smtClean="0">
                <a:latin typeface="Century Schoolbook" pitchFamily="18" charset="0"/>
              </a:rPr>
              <a:t>,  sažale nad njim i prime ga u kuću.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08012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  <a:latin typeface="Century Schoolbook" pitchFamily="18" charset="0"/>
              </a:rPr>
              <a:t>KRATAK SADRŽAJ</a:t>
            </a:r>
            <a:endParaRPr lang="hr-HR" sz="28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err="1" smtClean="0">
                <a:latin typeface="Century Schoolbook" pitchFamily="18" charset="0"/>
              </a:rPr>
              <a:t>Nancy</a:t>
            </a:r>
            <a:r>
              <a:rPr lang="hr-HR" sz="2000" b="1" dirty="0" smtClean="0">
                <a:latin typeface="Century Schoolbook" pitchFamily="18" charset="0"/>
              </a:rPr>
              <a:t>, kojoj je Oliver oduvijek bio drag, odluči mu pomoći tako što odaje </a:t>
            </a:r>
            <a:r>
              <a:rPr lang="hr-HR" sz="2000" b="1" dirty="0" err="1" smtClean="0">
                <a:latin typeface="Century Schoolbook" pitchFamily="18" charset="0"/>
              </a:rPr>
              <a:t>gđici</a:t>
            </a:r>
            <a:r>
              <a:rPr lang="hr-HR" sz="2000" b="1" dirty="0" smtClean="0">
                <a:latin typeface="Century Schoolbook" pitchFamily="18" charset="0"/>
              </a:rPr>
              <a:t> Rose tajnu o </a:t>
            </a:r>
            <a:r>
              <a:rPr lang="hr-HR" sz="2000" b="1" dirty="0" err="1" smtClean="0">
                <a:latin typeface="Century Schoolbook" pitchFamily="18" charset="0"/>
              </a:rPr>
              <a:t>Oliverovu</a:t>
            </a:r>
            <a:r>
              <a:rPr lang="hr-HR" sz="2000" b="1" dirty="0" smtClean="0">
                <a:latin typeface="Century Schoolbook" pitchFamily="18" charset="0"/>
              </a:rPr>
              <a:t> podrijetlu.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Za to saznaje </a:t>
            </a:r>
            <a:r>
              <a:rPr lang="hr-HR" sz="2000" b="1" dirty="0" err="1" smtClean="0">
                <a:latin typeface="Century Schoolbook" pitchFamily="18" charset="0"/>
              </a:rPr>
              <a:t>Fagin</a:t>
            </a:r>
            <a:r>
              <a:rPr lang="hr-HR" sz="2000" b="1" dirty="0" smtClean="0">
                <a:latin typeface="Century Schoolbook" pitchFamily="18" charset="0"/>
              </a:rPr>
              <a:t>, priopćava </a:t>
            </a:r>
            <a:r>
              <a:rPr lang="hr-HR" sz="2000" b="1" dirty="0" err="1" smtClean="0">
                <a:latin typeface="Century Schoolbook" pitchFamily="18" charset="0"/>
              </a:rPr>
              <a:t>Sikesu</a:t>
            </a:r>
            <a:r>
              <a:rPr lang="hr-HR" sz="2000" b="1" dirty="0" smtClean="0">
                <a:latin typeface="Century Schoolbook" pitchFamily="18" charset="0"/>
              </a:rPr>
              <a:t> te on na grozan način ubija </a:t>
            </a:r>
            <a:r>
              <a:rPr lang="hr-HR" sz="2000" b="1" dirty="0" err="1" smtClean="0">
                <a:latin typeface="Century Schoolbook" pitchFamily="18" charset="0"/>
              </a:rPr>
              <a:t>Nancy</a:t>
            </a:r>
            <a:r>
              <a:rPr lang="hr-HR" sz="2000" b="1" dirty="0" smtClean="0">
                <a:latin typeface="Century Schoolbook" pitchFamily="18" charset="0"/>
              </a:rPr>
              <a:t> nakon čega bježi od policije.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Gđica Rose i g. </a:t>
            </a:r>
            <a:r>
              <a:rPr lang="hr-HR" sz="2000" b="1" dirty="0" err="1" smtClean="0">
                <a:latin typeface="Century Schoolbook" pitchFamily="18" charset="0"/>
              </a:rPr>
              <a:t>Brownlow</a:t>
            </a:r>
            <a:r>
              <a:rPr lang="hr-HR" sz="2000" b="1" dirty="0" smtClean="0">
                <a:latin typeface="Century Schoolbook" pitchFamily="18" charset="0"/>
              </a:rPr>
              <a:t> pronalaze </a:t>
            </a:r>
            <a:r>
              <a:rPr lang="hr-HR" sz="2000" b="1" dirty="0" err="1" smtClean="0">
                <a:latin typeface="Century Schoolbook" pitchFamily="18" charset="0"/>
              </a:rPr>
              <a:t>Monksa</a:t>
            </a:r>
            <a:r>
              <a:rPr lang="hr-HR" sz="2000" b="1" dirty="0" smtClean="0">
                <a:latin typeface="Century Schoolbook" pitchFamily="18" charset="0"/>
              </a:rPr>
              <a:t> i razotkrivaju njegovu  kriminalnu prošlost te se dogovore da ga neće prijaviti policiji ako ostavi Olivera na miru.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Za </a:t>
            </a:r>
            <a:r>
              <a:rPr lang="hr-HR" sz="2000" b="1" dirty="0" err="1" smtClean="0">
                <a:latin typeface="Century Schoolbook" pitchFamily="18" charset="0"/>
              </a:rPr>
              <a:t>Sikesom</a:t>
            </a:r>
            <a:r>
              <a:rPr lang="hr-HR" sz="2000" b="1" dirty="0" smtClean="0">
                <a:latin typeface="Century Schoolbook" pitchFamily="18" charset="0"/>
              </a:rPr>
              <a:t> je organizirana potjera i on pogiba na užasan način, </a:t>
            </a:r>
            <a:r>
              <a:rPr lang="hr-HR" sz="2000" b="1" dirty="0" err="1" smtClean="0">
                <a:latin typeface="Century Schoolbook" pitchFamily="18" charset="0"/>
              </a:rPr>
              <a:t>Fagin</a:t>
            </a:r>
            <a:r>
              <a:rPr lang="hr-HR" sz="2000" b="1" dirty="0" smtClean="0">
                <a:latin typeface="Century Schoolbook" pitchFamily="18" charset="0"/>
              </a:rPr>
              <a:t> je osuđen na vješala, a ostatak bande pohvatan.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G. </a:t>
            </a:r>
            <a:r>
              <a:rPr lang="hr-HR" sz="2000" b="1" dirty="0" err="1" smtClean="0">
                <a:latin typeface="Century Schoolbook" pitchFamily="18" charset="0"/>
              </a:rPr>
              <a:t>Bumble</a:t>
            </a:r>
            <a:r>
              <a:rPr lang="hr-HR" sz="2000" b="1" dirty="0" smtClean="0">
                <a:latin typeface="Century Schoolbook" pitchFamily="18" charset="0"/>
              </a:rPr>
              <a:t> je uklonjen s položaja upravitelja sirotišta, a na kraju je i sam kao beskućnik završio u ubožnici.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Gospođica Rose se udala za </a:t>
            </a:r>
            <a:r>
              <a:rPr lang="hr-HR" sz="2000" b="1" dirty="0" err="1" smtClean="0">
                <a:latin typeface="Century Schoolbook" pitchFamily="18" charset="0"/>
              </a:rPr>
              <a:t>Harryja</a:t>
            </a:r>
            <a:r>
              <a:rPr lang="hr-HR" sz="2000" b="1" dirty="0" smtClean="0">
                <a:latin typeface="Century Schoolbook" pitchFamily="18" charset="0"/>
              </a:rPr>
              <a:t> </a:t>
            </a:r>
            <a:r>
              <a:rPr lang="hr-HR" sz="2000" b="1" dirty="0" err="1" smtClean="0">
                <a:latin typeface="Century Schoolbook" pitchFamily="18" charset="0"/>
              </a:rPr>
              <a:t>Maylieja</a:t>
            </a:r>
            <a:r>
              <a:rPr lang="hr-HR" sz="2000" b="1" dirty="0" smtClean="0">
                <a:latin typeface="Century Schoolbook" pitchFamily="18" charset="0"/>
              </a:rPr>
              <a:t>, sina </a:t>
            </a:r>
            <a:r>
              <a:rPr lang="hr-HR" sz="2000" b="1" dirty="0" err="1" smtClean="0">
                <a:latin typeface="Century Schoolbook" pitchFamily="18" charset="0"/>
              </a:rPr>
              <a:t>gđe</a:t>
            </a:r>
            <a:r>
              <a:rPr lang="hr-HR" sz="2000" b="1" dirty="0" smtClean="0">
                <a:latin typeface="Century Schoolbook" pitchFamily="18" charset="0"/>
              </a:rPr>
              <a:t> </a:t>
            </a:r>
            <a:r>
              <a:rPr lang="hr-HR" sz="2000" b="1" dirty="0" err="1" smtClean="0">
                <a:latin typeface="Century Schoolbook" pitchFamily="18" charset="0"/>
              </a:rPr>
              <a:t>Maylie</a:t>
            </a:r>
            <a:r>
              <a:rPr lang="hr-HR" sz="2000" b="1" dirty="0" smtClean="0">
                <a:latin typeface="Century Schoolbook" pitchFamily="18" charset="0"/>
              </a:rPr>
              <a:t>, a napokon je saznala i istinu o svojoj prošlosti (nju je gđa </a:t>
            </a:r>
            <a:r>
              <a:rPr lang="hr-HR" sz="2000" b="1" dirty="0" err="1" smtClean="0">
                <a:latin typeface="Century Schoolbook" pitchFamily="18" charset="0"/>
              </a:rPr>
              <a:t>Maylie</a:t>
            </a:r>
            <a:r>
              <a:rPr lang="hr-HR" sz="2000" b="1" dirty="0" smtClean="0">
                <a:latin typeface="Century Schoolbook" pitchFamily="18" charset="0"/>
              </a:rPr>
              <a:t> usvojila, a zapravo je sestra </a:t>
            </a:r>
            <a:r>
              <a:rPr lang="hr-HR" sz="2000" b="1" dirty="0" err="1" smtClean="0">
                <a:latin typeface="Century Schoolbook" pitchFamily="18" charset="0"/>
              </a:rPr>
              <a:t>Oliverove</a:t>
            </a:r>
            <a:r>
              <a:rPr lang="hr-HR" sz="2000" b="1" dirty="0" smtClean="0">
                <a:latin typeface="Century Schoolbook" pitchFamily="18" charset="0"/>
              </a:rPr>
              <a:t> majke </a:t>
            </a:r>
            <a:r>
              <a:rPr lang="hr-HR" sz="2000" b="1" dirty="0" err="1" smtClean="0">
                <a:latin typeface="Century Schoolbook" pitchFamily="18" charset="0"/>
              </a:rPr>
              <a:t>Agnes</a:t>
            </a:r>
            <a:r>
              <a:rPr lang="hr-HR" sz="2000" b="1" dirty="0" smtClean="0">
                <a:latin typeface="Century Schoolbook" pitchFamily="18" charset="0"/>
              </a:rPr>
              <a:t>).</a:t>
            </a: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Gospodin </a:t>
            </a:r>
            <a:r>
              <a:rPr lang="hr-HR" sz="2000" b="1" dirty="0" err="1" smtClean="0">
                <a:latin typeface="Century Schoolbook" pitchFamily="18" charset="0"/>
              </a:rPr>
              <a:t>Brownlow</a:t>
            </a:r>
            <a:r>
              <a:rPr lang="hr-HR" sz="2000" b="1" dirty="0" smtClean="0">
                <a:latin typeface="Century Schoolbook" pitchFamily="18" charset="0"/>
              </a:rPr>
              <a:t> je usvojio Olivera i svi su se preselili na udaljeno imanje gdje su nastavili živjeti sretnim životom.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08012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KARAKTERIZACIJA GLAVNOG LIKA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4"/>
            <a:ext cx="827156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Oliver </a:t>
            </a:r>
            <a:r>
              <a:rPr lang="hr-HR" sz="2000" b="1" dirty="0" err="1" smtClean="0">
                <a:latin typeface="Century Schoolbook" pitchFamily="18" charset="0"/>
              </a:rPr>
              <a:t>Twist</a:t>
            </a:r>
            <a:r>
              <a:rPr lang="hr-HR" sz="2000" b="1" dirty="0" smtClean="0">
                <a:latin typeface="Century Schoolbook" pitchFamily="18" charset="0"/>
              </a:rPr>
              <a:t> središnji je lik u romanu. Dobar je i plah dječak, bez loših namjera. Odrastao je u lošem društvu jer ga je većinu djetinjstva pratila zla sudbina. Bio je blijed, plavokos, mršav dječak, niska rasta i sitan. Mio, pošten, odan i nikada ne bi nikome ništa učinio nažao.  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Zbog siromaštva u kojem je rastao imao je samo stare, prekratke hlače, odrpanu majicu, iznošene cipele i poderani šešir.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Iako je upao u loše društvo, razlikovao je dobro od zla. Znao je da radi za zle ljude, ali nije imao drugog izbora.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Izvana je izgledao slabašno, ali iznutra je bio vrlo jak što dokazuju njegove borbe za život, ali i za pravednost.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Iako bez ikakvih prava, srčano se borio za slabiju i manju djecu 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err="1" smtClean="0">
                <a:latin typeface="Century Schoolbook" pitchFamily="18" charset="0"/>
              </a:rPr>
              <a:t>Oliverova</a:t>
            </a:r>
            <a:r>
              <a:rPr lang="hr-HR" sz="2000" b="1" dirty="0" smtClean="0">
                <a:latin typeface="Century Schoolbook" pitchFamily="18" charset="0"/>
              </a:rPr>
              <a:t> dobrota, naslijeđena od majke, nagrađena je. Nastavio je živjeti u sretnoj obitelji kao pošten građanin.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PODJELA OSTALIH LIKOVA</a:t>
            </a:r>
          </a:p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POZITIVNI LIKOVI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268760"/>
            <a:ext cx="827156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BROWNLOW – dobroćudni starac koji se sažali nad </a:t>
            </a:r>
            <a:r>
              <a:rPr lang="hr-HR" sz="2000" b="1" dirty="0" err="1" smtClean="0">
                <a:latin typeface="Century Schoolbook" pitchFamily="18" charset="0"/>
              </a:rPr>
              <a:t>Oliverovom</a:t>
            </a:r>
            <a:r>
              <a:rPr lang="hr-HR" sz="2000" b="1" dirty="0" smtClean="0">
                <a:latin typeface="Century Schoolbook" pitchFamily="18" charset="0"/>
              </a:rPr>
              <a:t> sudbinom te mu pomogne otkriti njegovu prošlost i na kraju ga posvoji.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Gđa MAYLIE – vlasnica kuće koju je Oliver trebao opljačkati. Dobra i plemenita srca, usvojila je i othranila siroče, djevojčicu Rose. Također se smilovala i Oliveru i nastojala mu pomoći.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ROSE – sestra </a:t>
            </a:r>
            <a:r>
              <a:rPr lang="hr-HR" sz="2000" b="1" dirty="0" err="1" smtClean="0">
                <a:latin typeface="Century Schoolbook" pitchFamily="18" charset="0"/>
              </a:rPr>
              <a:t>Oliverove</a:t>
            </a:r>
            <a:r>
              <a:rPr lang="hr-HR" sz="2000" b="1" dirty="0" smtClean="0">
                <a:latin typeface="Century Schoolbook" pitchFamily="18" charset="0"/>
              </a:rPr>
              <a:t> majke. Pokušala pomoći Oliveru, iako nije znala da su rođaci. Također je imala težak život, ali je zbog svoje plemenitosti sačuvala čistu dušu i dostojanstvo.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NANCY – članica </a:t>
            </a:r>
            <a:r>
              <a:rPr lang="hr-HR" sz="2000" b="1" dirty="0" err="1" smtClean="0">
                <a:latin typeface="Century Schoolbook" pitchFamily="18" charset="0"/>
              </a:rPr>
              <a:t>Faginove</a:t>
            </a:r>
            <a:r>
              <a:rPr lang="hr-HR" sz="2000" b="1" dirty="0" smtClean="0">
                <a:latin typeface="Century Schoolbook" pitchFamily="18" charset="0"/>
              </a:rPr>
              <a:t> bande. Bavi se prostitucijom i sitnim krađama. Nastojala je pomoći Oliveru i zaštiti ga. Iako je imala mogućnost promijeniti život, smatrala je da nije dovoljno dobra za nešto bolje. Zbog otkrivanja istine o Oliveru, </a:t>
            </a:r>
            <a:r>
              <a:rPr lang="hr-HR" sz="2000" b="1" dirty="0" err="1" smtClean="0">
                <a:latin typeface="Century Schoolbook" pitchFamily="18" charset="0"/>
              </a:rPr>
              <a:t>Sikes</a:t>
            </a:r>
            <a:r>
              <a:rPr lang="hr-HR" sz="2000" b="1" dirty="0" smtClean="0">
                <a:latin typeface="Century Schoolbook" pitchFamily="18" charset="0"/>
              </a:rPr>
              <a:t> joj je oduzeo život.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PODJELA OSTALIH LIKOVA</a:t>
            </a:r>
          </a:p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NEGATIVNI LIKOVI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268760"/>
            <a:ext cx="8271562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FAGIN –Ružan, neuredan i zapušten starac, a kao čovjek pokvaren do srži. Prema slabijima je okrutan i nemilosrdan, a prema moćnijima ulizica i laskavac. Organizirao je bandu dječaka da za njega kradu sve što im dođe pod ruku. Na kraju je zbog svojih zlodjela uhvaćen i obješen.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SIKES – jedan od najstrašnijih likova u romanu. Svi ga se boje. Okrutan je. Može ubiti čovjeka bez imalo grižnje savjesti da bi spasio sebe. Suputnik mu je pas prema kojem se ponaša grubo i na kojem iskaljuje svoj bijes. Ne podnosi izdaju, zbog čega bez milosti ubije </a:t>
            </a:r>
            <a:r>
              <a:rPr lang="hr-HR" sz="2000" b="1" dirty="0" err="1" smtClean="0">
                <a:latin typeface="Century Schoolbook" pitchFamily="18" charset="0"/>
              </a:rPr>
              <a:t>Nancy</a:t>
            </a:r>
            <a:r>
              <a:rPr lang="hr-HR" sz="2000" b="1" dirty="0" smtClean="0">
                <a:latin typeface="Century Schoolbook" pitchFamily="18" charset="0"/>
              </a:rPr>
              <a:t>, jedinu osobu prema kojoj je pokazivao ikakve osjećaje.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BUMBLE – općinski pandur, uobraženi činovnik koji živi u uvjerenju da je jako važan i nezamjenjiv. Grub je i okrutan.  Smatra da su djeca u sirotištima samo teret i ne vrijede ništa, svi su krivi već samo zato što su rođeni i napušteni. Voli da ga se hvali i da mu se povlađuje. No, sudbina ga je dovela do toga da je i sam završio kao beskućnik u ubožnici.</a:t>
            </a:r>
          </a:p>
          <a:p>
            <a:endParaRPr lang="hr-HR" sz="1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PODJELA OSTALIH LIKOVA</a:t>
            </a:r>
          </a:p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NEGATIVNI LIKOVI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533465"/>
            <a:ext cx="82715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MONKS – </a:t>
            </a:r>
            <a:r>
              <a:rPr lang="hr-HR" sz="2000" b="1" dirty="0" err="1" smtClean="0">
                <a:latin typeface="Century Schoolbook" pitchFamily="18" charset="0"/>
              </a:rPr>
              <a:t>Oliverov</a:t>
            </a:r>
            <a:r>
              <a:rPr lang="hr-HR" sz="2000" b="1" dirty="0" smtClean="0">
                <a:latin typeface="Century Schoolbook" pitchFamily="18" charset="0"/>
              </a:rPr>
              <a:t> polubrat. Okrutan je i bez srca. Zna </a:t>
            </a:r>
            <a:r>
              <a:rPr lang="hr-HR" sz="2000" b="1" dirty="0" err="1" smtClean="0">
                <a:latin typeface="Century Schoolbook" pitchFamily="18" charset="0"/>
              </a:rPr>
              <a:t>Oliverovu</a:t>
            </a:r>
            <a:r>
              <a:rPr lang="hr-HR" sz="2000" b="1" dirty="0" smtClean="0">
                <a:latin typeface="Century Schoolbook" pitchFamily="18" charset="0"/>
              </a:rPr>
              <a:t> sudbinu, ali ne želi mu pomoći, nego plaća </a:t>
            </a:r>
            <a:r>
              <a:rPr lang="hr-HR" sz="2000" b="1" dirty="0" err="1" smtClean="0">
                <a:latin typeface="Century Schoolbook" pitchFamily="18" charset="0"/>
              </a:rPr>
              <a:t>Faginu</a:t>
            </a:r>
            <a:r>
              <a:rPr lang="hr-HR" sz="2000" b="1" dirty="0" smtClean="0">
                <a:latin typeface="Century Schoolbook" pitchFamily="18" charset="0"/>
              </a:rPr>
              <a:t> da od Olivera napravi kriminalca kako ne bi dobio očev dio nasljedstva.  I sam je </a:t>
            </a:r>
            <a:r>
              <a:rPr lang="hr-HR" sz="2000" b="1" dirty="0" smtClean="0">
                <a:latin typeface="Century Schoolbook" pitchFamily="18" charset="0"/>
              </a:rPr>
              <a:t>kriminalac </a:t>
            </a:r>
            <a:r>
              <a:rPr lang="hr-HR" sz="2000" b="1" dirty="0" smtClean="0">
                <a:latin typeface="Century Schoolbook" pitchFamily="18" charset="0"/>
              </a:rPr>
              <a:t>zbog čega i bježi od zakona. Kada ga razotkriju, pobjegne u Ameriku, ali i tamo se nastavlja baviti kriminalom i završava u zatvoru gdje i umire.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JACK DAWKINS (LISAC), CHARLEY BATES, TOBY CRACKIT – članovi </a:t>
            </a:r>
            <a:r>
              <a:rPr lang="hr-HR" sz="2000" b="1" dirty="0" err="1" smtClean="0">
                <a:latin typeface="Century Schoolbook" pitchFamily="18" charset="0"/>
              </a:rPr>
              <a:t>Faginove</a:t>
            </a:r>
            <a:r>
              <a:rPr lang="hr-HR" sz="2000" b="1" dirty="0" smtClean="0">
                <a:latin typeface="Century Schoolbook" pitchFamily="18" charset="0"/>
              </a:rPr>
              <a:t> bande. Stariji dječaci koji su se priklonili kriminalnom načinu života i ne vide u tome ništa loše. Kradu sve što stignu, tuku slabije od sebe, žive na tuđi račun. Jedini strah im je da ih ne uhvate i završe u zatvoru, a radi toga bi i “otkucali” svoje “prijatelje”.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-18661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6000"/>
                <a:extLst>
                  <a:ext uri="{BEBA8EAE-BF5A-486C-A8C5-ECC9F3942E4B}">
                    <a14:imgProps xmlns=""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4" name="Rectangle 74"/>
          <p:cNvSpPr/>
          <p:nvPr/>
        </p:nvSpPr>
        <p:spPr>
          <a:xfrm>
            <a:off x="0" y="116632"/>
            <a:ext cx="9448800" cy="1224136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 smtClean="0">
                <a:solidFill>
                  <a:schemeClr val="tx1"/>
                </a:solidFill>
                <a:latin typeface="Century Schoolbook" pitchFamily="18" charset="0"/>
              </a:rPr>
              <a:t>MJESTO I VRIJEME RADNJE</a:t>
            </a:r>
            <a:endParaRPr lang="hr-HR" sz="26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55" name="TextBox 52"/>
          <p:cNvSpPr txBox="1"/>
          <p:nvPr/>
        </p:nvSpPr>
        <p:spPr>
          <a:xfrm>
            <a:off x="395536" y="1124744"/>
            <a:ext cx="8271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6" name="TextBox 52"/>
          <p:cNvSpPr txBox="1"/>
          <p:nvPr/>
        </p:nvSpPr>
        <p:spPr>
          <a:xfrm>
            <a:off x="395536" y="1124745"/>
            <a:ext cx="8271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7" name="TextBox 52"/>
          <p:cNvSpPr txBox="1"/>
          <p:nvPr/>
        </p:nvSpPr>
        <p:spPr>
          <a:xfrm>
            <a:off x="395536" y="1533465"/>
            <a:ext cx="82715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Radnja romana smještena je uglavnom u London i bližu okolicu tog golemog grada. Gradski prostori kojima se kreću likovi i gdje se odvija glavnina radnje su ulice, mračne zgrade, zadimljene krčme. Sve je sumorno i tamno.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Ulice su pune lopova, skitnica, pijanaca, prostitutki, sirotinje. Sitni i krupni lopovi u tom sumornom svijetu osjećaju se kao ribe u vodi.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Kad se radnja premjesti u otmjeniju gradsku četvrt ili u kuću kakvog uglednijeg građanina, pojavljuju se sasvim drugačije slike: uredni ljudi i žene pristojnog ponašanja.</a:t>
            </a:r>
          </a:p>
          <a:p>
            <a:pPr>
              <a:buFont typeface="Wingdings" pitchFamily="2" charset="2"/>
              <a:buChar char="v"/>
            </a:pPr>
            <a:r>
              <a:rPr lang="hr-HR" sz="2000" b="1" dirty="0" smtClean="0">
                <a:latin typeface="Century Schoolbook" pitchFamily="18" charset="0"/>
              </a:rPr>
              <a:t>Sve se to zbiva u drugoj polovici 19. stoljeća kad je Engleska bila najveća kolonijalna sila i kada su se golema bogatstva slijevala u London sa svih strana svijeta.</a:t>
            </a: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  <a:p>
            <a:pPr defTabSz="914400">
              <a:buFont typeface="Wingdings" pitchFamily="2" charset="2"/>
              <a:buChar char="v"/>
            </a:pPr>
            <a:endParaRPr lang="hr-HR" sz="2000" b="1" i="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DE0FD2-B1D3-4C12-AEA4-CA59F624FC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1514</Words>
  <Application>Microsoft Office PowerPoint</Application>
  <PresentationFormat>Prikaz na zaslonu (4:3)</PresentationFormat>
  <Paragraphs>169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Putovanje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2012-12-12T07:13:32Z</dcterms:created>
  <dcterms:modified xsi:type="dcterms:W3CDTF">2012-12-17T11:27:08Z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TC020116339991</vt:lpwstr>
  </property>
</Properties>
</file>