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64" r:id="rId2"/>
    <p:sldId id="260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88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91" r:id="rId25"/>
    <p:sldId id="287" r:id="rId26"/>
    <p:sldId id="289" r:id="rId27"/>
    <p:sldId id="290" r:id="rId28"/>
    <p:sldId id="292" r:id="rId2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5"/>
    <a:srgbClr val="F0EA00"/>
    <a:srgbClr val="CDD208"/>
    <a:srgbClr val="A1DA00"/>
    <a:srgbClr val="006600"/>
    <a:srgbClr val="66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590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BC869-719F-4829-BFC7-DFB9CE7C2451}" type="datetimeFigureOut">
              <a:rPr lang="hr-HR" smtClean="0"/>
              <a:pPr/>
              <a:t>14.11.2013.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028B3-D7EA-4352-AEB0-B49BA79DF68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1361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028B3-D7EA-4352-AEB0-B49BA79DF685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17208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4F2C-C9A7-41C9-9069-C3C21327B175}" type="datetimeFigureOut">
              <a:rPr lang="hr-HR" smtClean="0"/>
              <a:pPr/>
              <a:t>14.11.2013.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F619-B10A-4467-8A06-164C399607C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4F2C-C9A7-41C9-9069-C3C21327B175}" type="datetimeFigureOut">
              <a:rPr lang="hr-HR" smtClean="0"/>
              <a:pPr/>
              <a:t>14.11.2013.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F619-B10A-4467-8A06-164C399607C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4F2C-C9A7-41C9-9069-C3C21327B175}" type="datetimeFigureOut">
              <a:rPr lang="hr-HR" smtClean="0"/>
              <a:pPr/>
              <a:t>14.11.2013.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F619-B10A-4467-8A06-164C399607C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4F2C-C9A7-41C9-9069-C3C21327B175}" type="datetimeFigureOut">
              <a:rPr lang="hr-HR" smtClean="0"/>
              <a:pPr/>
              <a:t>14.11.2013.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F619-B10A-4467-8A06-164C399607C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4F2C-C9A7-41C9-9069-C3C21327B175}" type="datetimeFigureOut">
              <a:rPr lang="hr-HR" smtClean="0"/>
              <a:pPr/>
              <a:t>14.11.2013.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1D4F619-B10A-4467-8A06-164C399607C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4F2C-C9A7-41C9-9069-C3C21327B175}" type="datetimeFigureOut">
              <a:rPr lang="hr-HR" smtClean="0"/>
              <a:pPr/>
              <a:t>14.11.2013.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F619-B10A-4467-8A06-164C399607C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4F2C-C9A7-41C9-9069-C3C21327B175}" type="datetimeFigureOut">
              <a:rPr lang="hr-HR" smtClean="0"/>
              <a:pPr/>
              <a:t>14.11.2013.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F619-B10A-4467-8A06-164C399607C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4F2C-C9A7-41C9-9069-C3C21327B175}" type="datetimeFigureOut">
              <a:rPr lang="hr-HR" smtClean="0"/>
              <a:pPr/>
              <a:t>14.11.2013.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F619-B10A-4467-8A06-164C399607C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4F2C-C9A7-41C9-9069-C3C21327B175}" type="datetimeFigureOut">
              <a:rPr lang="hr-HR" smtClean="0"/>
              <a:pPr/>
              <a:t>14.11.2013.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F619-B10A-4467-8A06-164C399607C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4F2C-C9A7-41C9-9069-C3C21327B175}" type="datetimeFigureOut">
              <a:rPr lang="hr-HR" smtClean="0"/>
              <a:pPr/>
              <a:t>14.11.2013.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F619-B10A-4467-8A06-164C399607C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4F2C-C9A7-41C9-9069-C3C21327B175}" type="datetimeFigureOut">
              <a:rPr lang="hr-HR" smtClean="0"/>
              <a:pPr/>
              <a:t>14.11.2013.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4F619-B10A-4467-8A06-164C399607C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D24F2C-C9A7-41C9-9069-C3C21327B175}" type="datetimeFigureOut">
              <a:rPr lang="hr-HR" smtClean="0"/>
              <a:pPr/>
              <a:t>14.11.2013.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D4F619-B10A-4467-8A06-164C399607C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Bar dir="vert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3768" y="620688"/>
            <a:ext cx="6347048" cy="3082354"/>
          </a:xfrm>
          <a:noFill/>
        </p:spPr>
        <p:txBody>
          <a:bodyPr>
            <a:noAutofit/>
          </a:bodyPr>
          <a:lstStyle/>
          <a:p>
            <a:r>
              <a:rPr lang="hr-HR" sz="6400" b="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50 godina smrti Slavka Kolara</a:t>
            </a:r>
            <a:endParaRPr lang="hr-HR" sz="6400" b="0" dirty="0"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915816" y="1916832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1115616" y="3717032"/>
            <a:ext cx="82296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hr-HR" sz="4400" b="0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KVIZ</a:t>
            </a:r>
            <a:endParaRPr kumimoji="0" lang="hr-HR" sz="4400" b="0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914400" y="5715000"/>
            <a:ext cx="82296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0E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15. studenoga 2013.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0E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OŠ</a:t>
            </a:r>
            <a:r>
              <a:rPr kumimoji="0" lang="hr-HR" sz="2000" i="0" u="none" strike="noStrike" kern="1200" cap="none" spc="0" normalizeH="0" noProof="0" dirty="0" smtClean="0">
                <a:ln w="6350">
                  <a:noFill/>
                </a:ln>
                <a:solidFill>
                  <a:srgbClr val="F0EA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 Slavka Kolara Hercegovac</a:t>
            </a:r>
            <a:endParaRPr kumimoji="0" lang="hr-HR" sz="2000" i="0" u="none" strike="noStrike" kern="1200" cap="none" spc="0" normalizeH="0" baseline="0" noProof="0" dirty="0">
              <a:ln w="6350">
                <a:noFill/>
              </a:ln>
              <a:solidFill>
                <a:srgbClr val="F0EA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835696" y="332656"/>
            <a:ext cx="7067128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b="1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9</a:t>
            </a:r>
            <a:r>
              <a:rPr kumimoji="0" lang="hr-HR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. Izbaci uljeza.</a:t>
            </a:r>
            <a:endParaRPr kumimoji="0" lang="hr-HR" sz="3200" b="1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2843808" y="1988840"/>
            <a:ext cx="5915000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Mato </a:t>
            </a:r>
            <a:r>
              <a:rPr lang="hr-HR" sz="2800" dirty="0" err="1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Funtek</a:t>
            </a:r>
            <a:endParaRPr lang="hr-HR" sz="2800" dirty="0" smtClean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2800" dirty="0" err="1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Mika</a:t>
            </a: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 </a:t>
            </a:r>
            <a:r>
              <a:rPr lang="hr-HR" sz="2800" dirty="0" err="1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Labudan</a:t>
            </a:r>
            <a:endParaRPr lang="hr-HR" sz="2800" dirty="0" smtClean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žena Bara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dje</a:t>
            </a:r>
            <a:r>
              <a:rPr lang="hr-HR" sz="2800" b="1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č</a:t>
            </a: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ak </a:t>
            </a:r>
            <a:r>
              <a:rPr lang="hr-HR" sz="2800" dirty="0" err="1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Imbro</a:t>
            </a:r>
            <a:endParaRPr lang="hr-HR" sz="2800" dirty="0" smtClean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djevoj</a:t>
            </a:r>
            <a:r>
              <a:rPr lang="hr-HR" sz="2800" b="1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č</a:t>
            </a: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ica Barica</a:t>
            </a:r>
            <a:endParaRPr lang="hr-HR" sz="280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835696" y="332656"/>
            <a:ext cx="7067128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b="1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10</a:t>
            </a:r>
            <a:r>
              <a:rPr kumimoji="0" lang="hr-HR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. Iz navedenog teksta prepoznaj o kojoj se pripovijetci radi.</a:t>
            </a:r>
            <a:endParaRPr kumimoji="0" lang="hr-HR" sz="3200" b="1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2915816" y="1844824"/>
            <a:ext cx="5915000" cy="4392488"/>
          </a:xfrm>
          <a:prstGeom prst="rect">
            <a:avLst/>
          </a:prstGeom>
        </p:spPr>
        <p:txBody>
          <a:bodyPr vert="horz" anchor="ctr">
            <a:normAutofit fontScale="325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indent="-514350">
              <a:spcBef>
                <a:spcPct val="0"/>
              </a:spcBef>
              <a:defRPr/>
            </a:pPr>
            <a:r>
              <a:rPr lang="hr-HR" sz="74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“U Bikovski Vrh je stiglo pismo. Rijetko dođe pismo tamo, a kada dođe, to je najčešće od člana obitelji koji je na odsluženju vojske. Kako su u selu najčešće nepismeni ljudi, pismo koje je stiglo u obitelj </a:t>
            </a:r>
            <a:r>
              <a:rPr lang="hr-HR" sz="7400" b="1" dirty="0" err="1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Pavunčec</a:t>
            </a:r>
            <a:r>
              <a:rPr lang="hr-HR" sz="74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, čitao je policajac Mato. Svi susjedi su se skupili kako bi čuli što piše. Iz njihove je obitelji Iva na odsluženju vojske. U pismu piše da stiže kući i da mu trebaju poslati novaca za put, pozdravlja sve iz obitelji, samo ne svoju suprugu </a:t>
            </a:r>
            <a:r>
              <a:rPr lang="hr-HR" sz="7400" b="1" dirty="0" err="1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Rožu</a:t>
            </a:r>
            <a:r>
              <a:rPr lang="hr-HR" sz="74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 koja se na to jako rastuži.”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hr-HR" sz="280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835696" y="620688"/>
            <a:ext cx="7067128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b="1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11</a:t>
            </a:r>
            <a:r>
              <a:rPr kumimoji="0" lang="hr-HR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. U kojoj se pripovijetci</a:t>
            </a:r>
            <a:r>
              <a:rPr kumimoji="0" lang="hr-HR" sz="3200" b="1" i="0" u="none" strike="noStrike" kern="1200" cap="none" spc="0" normalizeH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 radnja odvija tijekom tri godišnja doba: zimu, proljeće i ljeto.</a:t>
            </a:r>
            <a:endParaRPr kumimoji="0" lang="hr-HR" sz="3200" b="1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2843808" y="2636912"/>
            <a:ext cx="5915000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Neobičan zec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U vučjoj jami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Strpljivi Fabijan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Škakljiv konjić</a:t>
            </a:r>
            <a:endParaRPr lang="hr-HR" sz="280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835696" y="332656"/>
            <a:ext cx="7067128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b="1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12</a:t>
            </a:r>
            <a:r>
              <a:rPr kumimoji="0" lang="hr-HR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. Stipan i Miško su:</a:t>
            </a:r>
            <a:endParaRPr kumimoji="0" lang="hr-HR" sz="3200" b="1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2843808" y="1988840"/>
            <a:ext cx="5915000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postolari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ko</a:t>
            </a:r>
            <a:r>
              <a:rPr lang="hr-HR" sz="2800" b="1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č</a:t>
            </a: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ijaši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kova</a:t>
            </a:r>
            <a:r>
              <a:rPr lang="hr-HR" sz="2800" b="1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č</a:t>
            </a: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i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kroja</a:t>
            </a:r>
            <a:r>
              <a:rPr lang="hr-HR" sz="2800" b="1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č</a:t>
            </a: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i</a:t>
            </a:r>
            <a:endParaRPr lang="hr-HR" sz="280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835696" y="332656"/>
            <a:ext cx="7067128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b="1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13</a:t>
            </a:r>
            <a:r>
              <a:rPr kumimoji="0" lang="hr-HR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. Poveži parove.</a:t>
            </a:r>
            <a:endParaRPr kumimoji="0" lang="hr-HR" sz="3200" b="1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3275856" y="1988840"/>
            <a:ext cx="5482952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Marko              a) Ljubica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Iva                     b) Janica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Luka                 c) Zdenka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hr-HR" sz="2800" dirty="0" err="1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Joza</a:t>
            </a: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                  d) </a:t>
            </a:r>
            <a:r>
              <a:rPr lang="hr-HR" sz="2800" dirty="0" err="1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Roža</a:t>
            </a:r>
            <a:endParaRPr lang="hr-HR" sz="280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835696" y="332656"/>
            <a:ext cx="7067128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b="1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14</a:t>
            </a:r>
            <a:r>
              <a:rPr kumimoji="0" lang="hr-HR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. Nadopuni rečenicu.</a:t>
            </a:r>
            <a:endParaRPr kumimoji="0" lang="hr-HR" sz="3200" b="1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2843808" y="1988840"/>
            <a:ext cx="5915000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Selo </a:t>
            </a:r>
            <a:r>
              <a:rPr lang="hr-HR" sz="2800" dirty="0" err="1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Prase</a:t>
            </a:r>
            <a:r>
              <a:rPr lang="hr-HR" sz="2800" b="1" dirty="0" err="1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č</a:t>
            </a:r>
            <a:r>
              <a:rPr lang="hr-HR" sz="2800" dirty="0" err="1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ko</a:t>
            </a: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 i grad </a:t>
            </a:r>
            <a:r>
              <a:rPr lang="hr-HR" sz="2800" dirty="0" err="1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Pajkovac</a:t>
            </a: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 mjesta su radnje iz pripovijetke ___________.</a:t>
            </a:r>
            <a:endParaRPr lang="hr-HR" sz="280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835696" y="332656"/>
            <a:ext cx="7067128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b="1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15</a:t>
            </a:r>
            <a:r>
              <a:rPr kumimoji="0" lang="hr-HR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. Tko je rekao?</a:t>
            </a:r>
            <a:endParaRPr kumimoji="0" lang="hr-HR" sz="3200" b="1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2843808" y="2276872"/>
            <a:ext cx="5915000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indent="-514350" algn="ctr">
              <a:spcBef>
                <a:spcPct val="0"/>
              </a:spcBef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“…</a:t>
            </a:r>
            <a:r>
              <a:rPr lang="hr-HR" sz="2600" b="1" i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vidiš li kako je tanana, pa visoka, pa fina, kao breza! …što je breza među bukvama i </a:t>
            </a:r>
            <a:r>
              <a:rPr lang="hr-HR" sz="2600" b="1" i="1" dirty="0" err="1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grabrima</a:t>
            </a:r>
            <a:r>
              <a:rPr lang="hr-HR" sz="2600" b="1" i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, to ti je ta djevojka među tim vašim glomaznim curetinama!“</a:t>
            </a:r>
            <a:endParaRPr lang="hr-HR" sz="2600" b="1" dirty="0" smtClean="0"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pPr marL="514350" indent="-514350" algn="ctr">
              <a:spcBef>
                <a:spcPct val="0"/>
              </a:spcBef>
              <a:defRPr/>
            </a:pPr>
            <a:endParaRPr lang="hr-HR" sz="2800" b="1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627784" y="836712"/>
            <a:ext cx="6239544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b="1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16</a:t>
            </a:r>
            <a:r>
              <a:rPr kumimoji="0" lang="hr-HR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. U koliko je pripovijedaka glavni lik  Macan Buzdovan?</a:t>
            </a:r>
            <a:endParaRPr kumimoji="0" lang="hr-HR" sz="3200" b="1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2915816" y="2492896"/>
            <a:ext cx="5915000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2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4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6</a:t>
            </a:r>
            <a:endParaRPr lang="hr-HR" sz="280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076872" y="1124744"/>
            <a:ext cx="7067128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b="1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17</a:t>
            </a:r>
            <a:r>
              <a:rPr kumimoji="0" lang="hr-HR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. Koja životinja je Fabijan?</a:t>
            </a:r>
            <a:endParaRPr kumimoji="0" lang="hr-HR" sz="3200" b="1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907704" y="692696"/>
            <a:ext cx="7067128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b="1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18</a:t>
            </a:r>
            <a:r>
              <a:rPr kumimoji="0" lang="hr-HR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. Je li navedena tvrdnja</a:t>
            </a:r>
            <a:r>
              <a:rPr kumimoji="0" lang="hr-HR" sz="3200" b="1" i="0" u="none" strike="noStrike" kern="1200" cap="none" spc="0" normalizeH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 točna ili netočna?</a:t>
            </a:r>
            <a:endParaRPr kumimoji="0" lang="hr-HR" sz="3200" b="1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2843808" y="1988840"/>
            <a:ext cx="5915000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Nogometnu utakmicu prekinuo je roj p</a:t>
            </a:r>
            <a:r>
              <a:rPr lang="hr-HR" sz="2800" b="1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č</a:t>
            </a: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ela.</a:t>
            </a:r>
            <a:endParaRPr lang="hr-HR" sz="280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7067128" cy="1143000"/>
          </a:xfrm>
        </p:spPr>
        <p:txBody>
          <a:bodyPr>
            <a:noAutofit/>
          </a:bodyPr>
          <a:lstStyle/>
          <a:p>
            <a:r>
              <a:rPr lang="hr-HR" sz="32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1. Poveži broj s odgovarajućim vrstama objavljenih Kolarovih djela.</a:t>
            </a:r>
            <a:endParaRPr lang="hr-HR" sz="3200" dirty="0"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d</a:t>
            </a:r>
            <a:r>
              <a:rPr kumimoji="0" lang="hr-HR" sz="2800" b="0" i="0" u="none" strike="noStrike" kern="1200" cap="none" spc="0" normalizeH="0" baseline="0" noProof="0" dirty="0" err="1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je</a:t>
            </a:r>
            <a:r>
              <a:rPr kumimoji="0" lang="hr-HR" sz="2800" b="1" i="0" u="none" strike="noStrike" kern="1200" cap="none" spc="0" normalizeH="0" baseline="0" noProof="0" dirty="0" err="1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č</a:t>
            </a:r>
            <a:r>
              <a:rPr kumimoji="0" lang="hr-HR" sz="2800" b="0" i="0" u="none" strike="noStrike" kern="1200" cap="none" spc="0" normalizeH="0" baseline="0" noProof="0" dirty="0" err="1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je</a:t>
            </a:r>
            <a:r>
              <a:rPr kumimoji="0" lang="hr-HR" sz="2800" b="0" i="0" u="none" strike="noStrike" kern="1200" cap="none" spc="0" normalizeH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 pripovijetke         a) 4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kazališna djela                b) 6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filmski scenarij	         c)10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pripovijetke 	                   d) 47</a:t>
            </a:r>
            <a:endParaRPr lang="hr-HR" sz="280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835696" y="332656"/>
            <a:ext cx="7067128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b="1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19</a:t>
            </a:r>
            <a:r>
              <a:rPr kumimoji="0" lang="hr-HR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. Iz koje pripovijetke je ovaj lik?</a:t>
            </a:r>
            <a:endParaRPr kumimoji="0" lang="hr-HR" sz="3200" b="1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2843808" y="1340768"/>
            <a:ext cx="5915000" cy="4896544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indent="-514350">
              <a:spcBef>
                <a:spcPct val="0"/>
              </a:spcBef>
              <a:defRPr/>
            </a:pPr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''</a:t>
            </a:r>
            <a:r>
              <a:rPr lang="hr-HR" sz="2000" b="1" i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Doktor Mirko Kotarski nije bio više mlad čovjek (pedesetu je bio već prebacio preko ramena) i nije se tako lako i brzo zanosio…</a:t>
            </a:r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'' </a:t>
            </a:r>
            <a:r>
              <a:rPr lang="hr-HR" sz="2000" b="1" i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„… pomalo spor i nespretan, pomalo tih i diskretan.“ „…oči su doduše malo umorne, kosa je sijeda i rijetka, ali obrazi odaju zdravlje i udoban život, sijedi podrezani brkovi ispod blago kukastog nosa daju mu laskavu sličnost sa </a:t>
            </a:r>
            <a:r>
              <a:rPr lang="hr-HR" sz="2000" b="1" i="1" dirty="0" err="1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Lloydom</a:t>
            </a:r>
            <a:r>
              <a:rPr lang="hr-HR" sz="2000" b="1" i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 Georgeom, dok bi okrugla obrijana brada i lak </a:t>
            </a:r>
            <a:r>
              <a:rPr lang="hr-HR" sz="2000" b="1" i="1" dirty="0" err="1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podvoljak</a:t>
            </a:r>
            <a:r>
              <a:rPr lang="hr-HR" sz="2000" b="1" i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 ukazivali na zadovoljstvo.“</a:t>
            </a:r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/>
            </a:r>
            <a:b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</a:br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''</a:t>
            </a:r>
            <a:r>
              <a:rPr lang="hr-HR" sz="2000" b="1" i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Mislio je dakle najslobodnije, gotovo buntovno, ali je svoju junačku odluku nosio tiho i nečujno.</a:t>
            </a:r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''</a:t>
            </a:r>
            <a:endParaRPr lang="hr-HR" sz="2000" b="1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835696" y="332656"/>
            <a:ext cx="7067128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b="1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20</a:t>
            </a:r>
            <a:r>
              <a:rPr kumimoji="0" lang="hr-HR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. </a:t>
            </a:r>
            <a:r>
              <a:rPr lang="hr-HR" sz="3200" b="1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Izbaci uljeza</a:t>
            </a:r>
            <a:r>
              <a:rPr kumimoji="0" lang="hr-HR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.</a:t>
            </a:r>
            <a:endParaRPr kumimoji="0" lang="hr-HR" sz="3200" b="1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2843808" y="1988840"/>
            <a:ext cx="5915000" cy="2232248"/>
          </a:xfrm>
          <a:prstGeom prst="rect">
            <a:avLst/>
          </a:prstGeom>
        </p:spPr>
        <p:txBody>
          <a:bodyPr vert="horz" anchor="ctr">
            <a:normAutofit fontScale="92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Kata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2800" dirty="0" err="1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Mika</a:t>
            </a:r>
            <a:endParaRPr lang="hr-HR" sz="2800" dirty="0" smtClean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Janica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2800" dirty="0" err="1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Jaga</a:t>
            </a:r>
            <a:endParaRPr lang="hr-HR" sz="2800" dirty="0" smtClean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Marko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2800" dirty="0" err="1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Roža</a:t>
            </a:r>
            <a:endParaRPr lang="hr-HR" sz="280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835696" y="332656"/>
            <a:ext cx="7067128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b="1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21</a:t>
            </a:r>
            <a:r>
              <a:rPr kumimoji="0" lang="hr-HR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. Prepoznaj o kojem se liku iz pripovijetke Svoga </a:t>
            </a:r>
            <a:r>
              <a:rPr kumimoji="0" lang="hr-HR" sz="3200" b="1" i="0" u="none" strike="noStrike" kern="1200" cap="none" spc="0" normalizeH="0" baseline="0" noProof="0" dirty="0" err="1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tela</a:t>
            </a:r>
            <a:r>
              <a:rPr kumimoji="0" lang="hr-HR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 gospodar radi.</a:t>
            </a:r>
            <a:endParaRPr kumimoji="0" lang="hr-HR" sz="3200" b="1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2843808" y="1988840"/>
            <a:ext cx="5915000" cy="4248472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indent="-514350" algn="ctr">
              <a:spcBef>
                <a:spcPct val="0"/>
              </a:spcBef>
              <a:defRPr/>
            </a:pPr>
            <a:r>
              <a:rPr lang="hr-HR" sz="2400" b="1" i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„Curetina velika, koščata, ali nekud „</a:t>
            </a:r>
            <a:r>
              <a:rPr lang="hr-HR" sz="2400" b="1" i="1" dirty="0" err="1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nesklavurna</a:t>
            </a:r>
            <a:r>
              <a:rPr lang="hr-HR" sz="2400" b="1" i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“. Prsa joj kao daska, a lice otegnulo kao Litanija svih svetih. Kao da će zaplakati. Govori tiho i cmizdravo, rekao bi trbuh je boli…Lijeva joj noga ima nekako zavrnuto stopalo, pa sve misliš zapet će onim opankom o desnu nogu…njezino otegnuto, žuto lice s očima niti bijelim, niti plavim, već nekud ispranim, kao da se stalno čudilo.“ </a:t>
            </a:r>
            <a:endParaRPr lang="hr-HR" sz="2400" b="1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835696" y="332656"/>
            <a:ext cx="7067128" cy="2736304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hr-HR" sz="3200" b="1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22</a:t>
            </a:r>
            <a:r>
              <a:rPr kumimoji="0" lang="hr-HR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. Koji lik je</a:t>
            </a:r>
            <a:r>
              <a:rPr kumimoji="0" lang="hr-HR" sz="3200" b="1" i="0" u="none" strike="noStrike" kern="1200" cap="none" spc="0" normalizeH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 “</a:t>
            </a:r>
            <a:r>
              <a:rPr lang="hr-HR" sz="24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umišljen, napuhan, hvalisav,  sebičan, neodgovoran, znatiželjan, voli zabavu i provode”?</a:t>
            </a:r>
            <a:endParaRPr lang="hr-HR" sz="2400" b="1" dirty="0" smtClean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pPr algn="ctr">
              <a:spcBef>
                <a:spcPct val="0"/>
              </a:spcBef>
              <a:defRPr/>
            </a:pPr>
            <a:endParaRPr kumimoji="0" lang="hr-HR" sz="3200" b="1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2843808" y="1988840"/>
            <a:ext cx="5915000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indent="-514350" algn="ctr">
              <a:spcBef>
                <a:spcPct val="0"/>
              </a:spcBef>
              <a:defRPr/>
            </a:pPr>
            <a:endParaRPr lang="hr-HR" sz="280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2987824" y="2780928"/>
            <a:ext cx="5915000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magarac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konj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vuk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zec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lisica</a:t>
            </a:r>
            <a:endParaRPr lang="hr-HR" sz="280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835696" y="332656"/>
            <a:ext cx="7067128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b="1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23</a:t>
            </a:r>
            <a:r>
              <a:rPr kumimoji="0" lang="hr-HR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. Je li tvrdnja točna ili netočna?</a:t>
            </a:r>
            <a:endParaRPr kumimoji="0" lang="hr-HR" sz="3200" b="1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2843808" y="1988840"/>
            <a:ext cx="5915000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indent="-514350" algn="ctr">
              <a:spcBef>
                <a:spcPct val="0"/>
              </a:spcBef>
              <a:defRPr/>
            </a:pPr>
            <a:r>
              <a:rPr lang="hr-HR" sz="2800" b="1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Radnja pripovijetke Jurnjava na motoru događa se u Zagrebu.</a:t>
            </a:r>
            <a:endParaRPr lang="hr-HR" sz="280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835696" y="332656"/>
            <a:ext cx="7067128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b="1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24</a:t>
            </a:r>
            <a:r>
              <a:rPr kumimoji="0" lang="hr-HR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. Nadopuni. </a:t>
            </a:r>
            <a:endParaRPr kumimoji="0" lang="hr-HR" sz="3200" b="1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2843808" y="1988840"/>
            <a:ext cx="5915000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indent="-514350" algn="ctr">
              <a:spcBef>
                <a:spcPct val="0"/>
              </a:spcBef>
              <a:defRPr/>
            </a:pPr>
            <a:r>
              <a:rPr lang="hr-HR" sz="2800" b="1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Macan, barba Ive i baka Lucija su likovi iz pripovijetke ______________.</a:t>
            </a:r>
            <a:endParaRPr lang="hr-HR" sz="280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835696" y="332656"/>
            <a:ext cx="7067128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b="1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25</a:t>
            </a:r>
            <a:r>
              <a:rPr kumimoji="0" lang="hr-HR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. Je li tvrdnja točna ili netočna?</a:t>
            </a:r>
            <a:endParaRPr kumimoji="0" lang="hr-HR" sz="3200" b="1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2843808" y="1988840"/>
            <a:ext cx="5915000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indent="-514350" algn="ctr">
              <a:spcBef>
                <a:spcPct val="0"/>
              </a:spcBef>
              <a:defRPr/>
            </a:pPr>
            <a:r>
              <a:rPr lang="hr-HR" sz="2800" b="1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Vuka iz pripovijetke U vučjoj jami ubio je Mato </a:t>
            </a:r>
            <a:r>
              <a:rPr lang="hr-HR" sz="2800" b="1" dirty="0" err="1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Funtek</a:t>
            </a:r>
            <a:r>
              <a:rPr lang="hr-HR" sz="2800" b="1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.</a:t>
            </a:r>
            <a:endParaRPr lang="hr-HR" sz="280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835696" y="332656"/>
            <a:ext cx="7067128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b="1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KRAJ</a:t>
            </a:r>
            <a:endParaRPr kumimoji="0" lang="hr-HR" sz="3200" b="1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2843808" y="1988840"/>
            <a:ext cx="5915000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indent="-514350" algn="ctr">
              <a:spcBef>
                <a:spcPct val="0"/>
              </a:spcBef>
              <a:defRPr/>
            </a:pPr>
            <a:r>
              <a:rPr lang="hr-HR" sz="2800" b="1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Hvala na sudjelovanju.</a:t>
            </a:r>
            <a:endParaRPr lang="hr-HR" sz="280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835696" y="332656"/>
            <a:ext cx="7067128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b="1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RJEŠENJA</a:t>
            </a:r>
            <a:endParaRPr kumimoji="0" lang="hr-HR" sz="3200" b="1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2843808" y="1340768"/>
            <a:ext cx="3240360" cy="5040560"/>
          </a:xfrm>
          <a:prstGeom prst="rect">
            <a:avLst/>
          </a:prstGeom>
        </p:spPr>
        <p:txBody>
          <a:bodyPr vert="horz" anchor="ctr">
            <a:normAutofit fontScale="7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endParaRPr lang="hr-HR" sz="2800" dirty="0" smtClean="0"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pPr lvl="0"/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1. 1.c</a:t>
            </a:r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, 2.b, 3.a, 4.a</a:t>
            </a:r>
          </a:p>
          <a:p>
            <a:pPr lvl="0"/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2. Netočno</a:t>
            </a:r>
            <a:endParaRPr lang="hr-HR" sz="2800" dirty="0" smtClean="0"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pPr lvl="0"/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3. Breza</a:t>
            </a:r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, Svoga </a:t>
            </a:r>
            <a:r>
              <a:rPr lang="hr-HR" sz="2800" dirty="0" err="1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tela</a:t>
            </a:r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 gospodar</a:t>
            </a:r>
          </a:p>
          <a:p>
            <a:pPr lvl="0"/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4. c</a:t>
            </a:r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) Breza, Jurnjava na motoru</a:t>
            </a:r>
          </a:p>
          <a:p>
            <a:pPr lvl="0"/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5. Točno</a:t>
            </a:r>
            <a:endParaRPr lang="hr-HR" sz="2800" dirty="0" smtClean="0"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pPr lvl="0"/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6. Nasmijane </a:t>
            </a:r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pripovijesti</a:t>
            </a:r>
          </a:p>
          <a:p>
            <a:pPr lvl="0"/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7. e</a:t>
            </a:r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) </a:t>
            </a:r>
          </a:p>
          <a:p>
            <a:pPr lvl="0"/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8. Macan </a:t>
            </a:r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Buzdovan – Mladen</a:t>
            </a:r>
          </a:p>
          <a:p>
            <a:pPr lvl="0"/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9. </a:t>
            </a:r>
            <a:r>
              <a:rPr lang="hr-HR" sz="2800" dirty="0" err="1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Mika</a:t>
            </a:r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 </a:t>
            </a:r>
            <a:r>
              <a:rPr lang="hr-HR" sz="2800" dirty="0" err="1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Labudan</a:t>
            </a:r>
            <a:endParaRPr lang="hr-HR" sz="2800" dirty="0" smtClean="0"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pPr lvl="0"/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 </a:t>
            </a:r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10. Svoga </a:t>
            </a:r>
            <a:r>
              <a:rPr lang="hr-HR" sz="2800" dirty="0" err="1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tela</a:t>
            </a:r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 gospodar</a:t>
            </a:r>
          </a:p>
          <a:p>
            <a:pPr lvl="0"/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 </a:t>
            </a:r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11. a</a:t>
            </a:r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) Neobičan zec</a:t>
            </a:r>
          </a:p>
          <a:p>
            <a:pPr lvl="0"/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 </a:t>
            </a:r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12. b</a:t>
            </a:r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) kočijaši </a:t>
            </a:r>
          </a:p>
          <a:p>
            <a:pPr lvl="0"/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 </a:t>
            </a:r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13. 1.b</a:t>
            </a:r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, 2.d, 3.a, </a:t>
            </a:r>
            <a:r>
              <a:rPr lang="hr-HR" sz="28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4.c</a:t>
            </a:r>
            <a:endParaRPr lang="hr-HR" sz="2800" dirty="0" smtClean="0"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5940152" y="1196752"/>
            <a:ext cx="2952328" cy="504056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endParaRPr lang="hr-HR" sz="2000" b="1" dirty="0" smtClean="0"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pPr lvl="0"/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14. Ili </a:t>
            </a:r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jesmo ili nismo</a:t>
            </a:r>
          </a:p>
          <a:p>
            <a:pPr lvl="0"/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 </a:t>
            </a:r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15. Gospodin </a:t>
            </a:r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nadšumar</a:t>
            </a:r>
          </a:p>
          <a:p>
            <a:pPr lvl="0"/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16.  </a:t>
            </a:r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b) 4 </a:t>
            </a:r>
          </a:p>
          <a:p>
            <a:pPr lvl="0"/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 </a:t>
            </a:r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17. Magarac</a:t>
            </a:r>
            <a:endParaRPr lang="hr-HR" sz="2000" b="1" dirty="0" smtClean="0"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pPr lvl="0"/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 </a:t>
            </a:r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18. Netočno</a:t>
            </a:r>
            <a:endParaRPr lang="hr-HR" sz="2000" b="1" dirty="0" smtClean="0"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pPr lvl="0"/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 </a:t>
            </a:r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19. Mi </a:t>
            </a:r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smo za pravicu</a:t>
            </a:r>
          </a:p>
          <a:p>
            <a:pPr lvl="0"/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 </a:t>
            </a:r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20. </a:t>
            </a:r>
            <a:r>
              <a:rPr lang="hr-HR" sz="2000" b="1" dirty="0" err="1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Roža</a:t>
            </a:r>
            <a:endParaRPr lang="hr-HR" sz="2000" b="1" dirty="0" smtClean="0"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pPr lvl="0"/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 </a:t>
            </a:r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21. </a:t>
            </a:r>
            <a:r>
              <a:rPr lang="hr-HR" sz="2000" b="1" dirty="0" err="1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Roža</a:t>
            </a:r>
            <a:endParaRPr lang="hr-HR" sz="2000" b="1" dirty="0" smtClean="0"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pPr lvl="0"/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 </a:t>
            </a:r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22. d</a:t>
            </a:r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) zec</a:t>
            </a:r>
          </a:p>
          <a:p>
            <a:pPr lvl="0"/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 </a:t>
            </a:r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23. Točno</a:t>
            </a:r>
            <a:endParaRPr lang="hr-HR" sz="2000" b="1" dirty="0" smtClean="0"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  <a:p>
            <a:pPr lvl="0"/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 </a:t>
            </a:r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24. Na </a:t>
            </a:r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leđima delfina</a:t>
            </a:r>
          </a:p>
          <a:p>
            <a:pPr lvl="0"/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 </a:t>
            </a:r>
            <a:r>
              <a:rPr lang="hr-HR" sz="2000" b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25. Netočno</a:t>
            </a:r>
            <a:endParaRPr lang="hr-HR" sz="2000" b="1" dirty="0" smtClean="0"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7" name="Naslov 1"/>
          <p:cNvSpPr>
            <a:spLocks noGrp="1"/>
          </p:cNvSpPr>
          <p:nvPr>
            <p:ph type="title"/>
          </p:nvPr>
        </p:nvSpPr>
        <p:spPr>
          <a:xfrm>
            <a:off x="1835696" y="620688"/>
            <a:ext cx="7067128" cy="1143000"/>
          </a:xfrm>
        </p:spPr>
        <p:txBody>
          <a:bodyPr>
            <a:noAutofit/>
          </a:bodyPr>
          <a:lstStyle/>
          <a:p>
            <a:r>
              <a:rPr lang="hr-HR" sz="3200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2. Je li navedena tvrdnja točna ili netočna?</a:t>
            </a:r>
            <a:endParaRPr lang="hr-HR" sz="3200" dirty="0"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3059832" y="1988840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Slavko Kolar ro</a:t>
            </a:r>
            <a:r>
              <a:rPr lang="hr-HR" sz="2800" b="1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đ</a:t>
            </a: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en je 1. prosinca 1891., a umro 15. rujna 1953.</a:t>
            </a:r>
            <a:endParaRPr lang="hr-HR" sz="280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835696" y="332656"/>
            <a:ext cx="7067128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b="1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3</a:t>
            </a:r>
            <a:r>
              <a:rPr kumimoji="0" lang="hr-HR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. Nadopuni rečenicu.</a:t>
            </a:r>
            <a:endParaRPr kumimoji="0" lang="hr-HR" sz="3200" b="1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2843808" y="1988840"/>
            <a:ext cx="5915000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Dvije najpoznatije Kolarove pripovijetke prema kojima su snimljeni filmovi su ____________ i _____________.</a:t>
            </a:r>
            <a:endParaRPr lang="hr-HR" sz="280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835696" y="332656"/>
            <a:ext cx="7067128" cy="1656184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b="1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4</a:t>
            </a:r>
            <a:r>
              <a:rPr kumimoji="0" lang="hr-HR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. U</a:t>
            </a:r>
            <a:r>
              <a:rPr kumimoji="0" lang="hr-HR" sz="3200" b="1" i="0" u="none" strike="noStrike" kern="1200" cap="none" spc="0" normalizeH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 popisu lektire za OŠ dvije su Kolarove pripovijetke. Jedna se čita u nižem razredu, a druga u višem. Koje su to pripovijetke? </a:t>
            </a:r>
            <a:endParaRPr kumimoji="0" lang="hr-HR" sz="3200" b="1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2843808" y="2780928"/>
            <a:ext cx="5915000" cy="2232248"/>
          </a:xfrm>
          <a:prstGeom prst="rect">
            <a:avLst/>
          </a:prstGeom>
        </p:spPr>
        <p:txBody>
          <a:bodyPr vert="horz" anchor="ctr">
            <a:normAutofit fontScale="92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Na le</a:t>
            </a:r>
            <a:r>
              <a:rPr lang="hr-HR" sz="2800" b="1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đ</a:t>
            </a: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ima delfina, Breza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Jurnjava na motoru, Nogometna utakmica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Breza, Jurnjava na motoru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lphaLcParenR"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Na le</a:t>
            </a:r>
            <a:r>
              <a:rPr lang="hr-HR" sz="2800" b="1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đ</a:t>
            </a: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ima delfina, Svoga </a:t>
            </a:r>
            <a:r>
              <a:rPr lang="hr-HR" sz="2800" dirty="0" err="1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tela</a:t>
            </a: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 gospodar</a:t>
            </a:r>
            <a:endParaRPr lang="hr-HR" sz="280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835696" y="332656"/>
            <a:ext cx="7067128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b="1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5</a:t>
            </a:r>
            <a:r>
              <a:rPr kumimoji="0" lang="hr-HR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. Je li navedena tvrdnja točna ili netočna?</a:t>
            </a:r>
            <a:endParaRPr kumimoji="0" lang="hr-HR" sz="3200" b="1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2771800" y="1988840"/>
            <a:ext cx="6192688" cy="2736304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      Kolarova djela pretežno su humoristi</a:t>
            </a:r>
            <a:r>
              <a:rPr lang="hr-HR" sz="2800" b="1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č</a:t>
            </a: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nog sadržaja. To zna</a:t>
            </a:r>
            <a:r>
              <a:rPr lang="hr-HR" sz="2800" b="1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č</a:t>
            </a: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i da prikazuju život s njegove vesele i smiješne strane.</a:t>
            </a:r>
            <a:endParaRPr lang="hr-HR" sz="280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835696" y="332656"/>
            <a:ext cx="7067128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b="1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6</a:t>
            </a:r>
            <a:r>
              <a:rPr kumimoji="0" lang="hr-HR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. Izbaci uljeza.</a:t>
            </a:r>
            <a:endParaRPr kumimoji="0" lang="hr-HR" sz="3200" b="1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2843808" y="1988840"/>
            <a:ext cx="5915000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Neobi</a:t>
            </a:r>
            <a:r>
              <a:rPr lang="hr-HR" sz="2800" b="1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č</a:t>
            </a: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an zec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U vu</a:t>
            </a:r>
            <a:r>
              <a:rPr lang="hr-HR" sz="2800" b="1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č</a:t>
            </a: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joj jami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Nogometna utakmica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Nasmijane pripovijesti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Škakljivi konji</a:t>
            </a:r>
            <a:r>
              <a:rPr lang="hr-HR" sz="2800" b="1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ć</a:t>
            </a:r>
            <a:endParaRPr lang="hr-HR" sz="2800" b="1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835696" y="332656"/>
            <a:ext cx="7067128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b="1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7</a:t>
            </a:r>
            <a:r>
              <a:rPr kumimoji="0" lang="hr-HR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. Prepoznajte Slavka Kolara.</a:t>
            </a:r>
            <a:endParaRPr kumimoji="0" lang="hr-HR" sz="3200" b="1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pic>
        <p:nvPicPr>
          <p:cNvPr id="18434" name="Picture 2" descr="http://www.os-skolara-hercegovac.skole.hr/upload/os-skolara-hercegovac/images/static3/1508/Image/SlavkoKOL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149080"/>
            <a:ext cx="1066800" cy="1428750"/>
          </a:xfrm>
          <a:prstGeom prst="rect">
            <a:avLst/>
          </a:prstGeom>
          <a:noFill/>
        </p:spPr>
      </p:pic>
      <p:pic>
        <p:nvPicPr>
          <p:cNvPr id="18436" name="Picture 4" descr="http://1.bp.blogspot.com/_p1khSX5teXM/TRGqWd6HE5I/AAAAAAAAKIU/8jCYh_mpFR4/s1600/mato%252520lovrak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916832"/>
            <a:ext cx="1296143" cy="1590359"/>
          </a:xfrm>
          <a:prstGeom prst="rect">
            <a:avLst/>
          </a:prstGeom>
          <a:noFill/>
        </p:spPr>
      </p:pic>
      <p:pic>
        <p:nvPicPr>
          <p:cNvPr id="18438" name="Picture 6" descr="http://www.croatia.ch/iskopine/images/090306/090306_clip_image00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1988840"/>
            <a:ext cx="1238250" cy="1524001"/>
          </a:xfrm>
          <a:prstGeom prst="rect">
            <a:avLst/>
          </a:prstGeom>
          <a:noFill/>
        </p:spPr>
      </p:pic>
      <p:pic>
        <p:nvPicPr>
          <p:cNvPr id="18440" name="Picture 8" descr="http://proleksis.lzmk.hr/slike/s018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4149080"/>
            <a:ext cx="1080120" cy="1418339"/>
          </a:xfrm>
          <a:prstGeom prst="rect">
            <a:avLst/>
          </a:prstGeom>
          <a:noFill/>
        </p:spPr>
      </p:pic>
      <p:pic>
        <p:nvPicPr>
          <p:cNvPr id="18442" name="Picture 10" descr="http://www.croatia.ch/iskopine/images/090306/090306_clip_image00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63888" y="2060848"/>
            <a:ext cx="1152128" cy="1418005"/>
          </a:xfrm>
          <a:prstGeom prst="rect">
            <a:avLst/>
          </a:prstGeom>
          <a:noFill/>
        </p:spPr>
      </p:pic>
      <p:pic>
        <p:nvPicPr>
          <p:cNvPr id="18444" name="Picture 12" descr="http://os-privlaka.skole.hr/upload/os-privlaka/images/static3/805/Image/DSC04224.JPG"/>
          <p:cNvPicPr>
            <a:picLocks noChangeAspect="1" noChangeArrowheads="1"/>
          </p:cNvPicPr>
          <p:nvPr/>
        </p:nvPicPr>
        <p:blipFill>
          <a:blip r:embed="rId8" cstate="print"/>
          <a:srcRect l="19693" r="14664" b="6804"/>
          <a:stretch>
            <a:fillRect/>
          </a:stretch>
        </p:blipFill>
        <p:spPr bwMode="auto">
          <a:xfrm>
            <a:off x="7164288" y="4149080"/>
            <a:ext cx="1444446" cy="1368152"/>
          </a:xfrm>
          <a:prstGeom prst="rect">
            <a:avLst/>
          </a:prstGeom>
          <a:noFill/>
        </p:spPr>
      </p:pic>
      <p:sp>
        <p:nvSpPr>
          <p:cNvPr id="14" name="Naslov 1"/>
          <p:cNvSpPr txBox="1">
            <a:spLocks/>
          </p:cNvSpPr>
          <p:nvPr/>
        </p:nvSpPr>
        <p:spPr>
          <a:xfrm>
            <a:off x="2843808" y="3212976"/>
            <a:ext cx="5915000" cy="100811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            a)                  b)                c)</a:t>
            </a:r>
            <a:endParaRPr lang="hr-HR" sz="280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15" name="Naslov 1"/>
          <p:cNvSpPr txBox="1">
            <a:spLocks/>
          </p:cNvSpPr>
          <p:nvPr/>
        </p:nvSpPr>
        <p:spPr>
          <a:xfrm>
            <a:off x="2987824" y="5661248"/>
            <a:ext cx="5915000" cy="72008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280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          d)                   e)                f)</a:t>
            </a:r>
            <a:endParaRPr lang="hr-HR" sz="280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villabetula.sk/en/images/design/brez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203848" cy="6669360"/>
          </a:xfrm>
          <a:prstGeom prst="rect">
            <a:avLst/>
          </a:prstGeom>
          <a:noFill/>
        </p:spPr>
      </p:pic>
      <p:sp>
        <p:nvSpPr>
          <p:cNvPr id="6" name="Naslov 1"/>
          <p:cNvSpPr txBox="1">
            <a:spLocks/>
          </p:cNvSpPr>
          <p:nvPr/>
        </p:nvSpPr>
        <p:spPr>
          <a:xfrm>
            <a:off x="2915816" y="1772816"/>
            <a:ext cx="5698976" cy="223224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hr-HR" sz="2800" dirty="0">
              <a:ln w="6350">
                <a:noFill/>
              </a:ln>
              <a:solidFill>
                <a:srgbClr val="CDD2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1835696" y="332656"/>
            <a:ext cx="7067128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200" b="1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  <a:ea typeface="+mj-ea"/>
                <a:cs typeface="+mj-cs"/>
              </a:rPr>
              <a:t>8</a:t>
            </a:r>
            <a:r>
              <a:rPr kumimoji="0" lang="hr-HR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Eras Demi ITC" pitchFamily="34" charset="0"/>
                <a:ea typeface="+mj-ea"/>
                <a:cs typeface="+mj-cs"/>
              </a:rPr>
              <a:t>. Prepoznaj lik</a:t>
            </a:r>
            <a:endParaRPr kumimoji="0" lang="hr-HR" sz="3200" b="1" i="0" u="none" strike="noStrike" kern="1200" cap="none" spc="0" normalizeH="0" baseline="0" noProof="0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Eras Demi ITC" pitchFamily="34" charset="0"/>
              <a:ea typeface="+mj-ea"/>
              <a:cs typeface="+mj-cs"/>
            </a:endParaRPr>
          </a:p>
        </p:txBody>
      </p:sp>
      <p:sp>
        <p:nvSpPr>
          <p:cNvPr id="8" name="Naslov 1"/>
          <p:cNvSpPr txBox="1">
            <a:spLocks/>
          </p:cNvSpPr>
          <p:nvPr/>
        </p:nvSpPr>
        <p:spPr>
          <a:xfrm>
            <a:off x="2627784" y="1484784"/>
            <a:ext cx="6336704" cy="504056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14350" indent="-514350" algn="ctr">
              <a:spcBef>
                <a:spcPct val="0"/>
              </a:spcBef>
              <a:defRPr/>
            </a:pPr>
            <a:r>
              <a:rPr lang="hr-HR" sz="2400" b="1" i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„Junačina je bio ___. Bijaše to dječak, učenik drugog ili trećeg razreda pučke škole, a ___su ga prozvali od milja, dok je još bio sasvim mali…Bio je to dečko i po. U školi nije bio najbolji, ali svakako ni najgori. Čak je imao opću ocjenu vrlo </a:t>
            </a:r>
            <a:r>
              <a:rPr lang="hr-HR" sz="2400" b="1" i="1" dirty="0" err="1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dobar..</a:t>
            </a:r>
            <a:r>
              <a:rPr lang="hr-HR" sz="2400" b="1" i="1" dirty="0" smtClean="0">
                <a:solidFill>
                  <a:srgbClr val="FF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itchFamily="34" charset="0"/>
              </a:rPr>
              <a:t>. Psovali su ___da je ratoboran, da je čak i razbijač. Ali nije bilo baš sasvim tako. Istina je da se često potukao… nije prvi započinjao bitku niti je zadirkivao u druge… on se odmah postavio u obranu slabijega, pa makar onaj drugi bio dvaput jači od njega samoga.“</a:t>
            </a:r>
            <a:endParaRPr lang="hr-HR" sz="2400" b="1" dirty="0">
              <a:ln w="6350">
                <a:noFill/>
              </a:ln>
              <a:solidFill>
                <a:srgbClr val="FFFF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ras Demi IT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173</TotalTime>
  <Words>956</Words>
  <Application>Microsoft Office PowerPoint</Application>
  <PresentationFormat>Prikaz na zaslonu (4:3)</PresentationFormat>
  <Paragraphs>119</Paragraphs>
  <Slides>28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28</vt:i4>
      </vt:variant>
    </vt:vector>
  </HeadingPairs>
  <TitlesOfParts>
    <vt:vector size="29" baseType="lpstr">
      <vt:lpstr>Vrh</vt:lpstr>
      <vt:lpstr>50 godina smrti Slavka Kolara</vt:lpstr>
      <vt:lpstr>1. Poveži broj s odgovarajućim vrstama objavljenih Kolarovih djela.</vt:lpstr>
      <vt:lpstr>2. Je li navedena tvrdnja točna ili netočna?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Knjiznica</dc:creator>
  <cp:lastModifiedBy>Knjiznica</cp:lastModifiedBy>
  <cp:revision>21</cp:revision>
  <dcterms:created xsi:type="dcterms:W3CDTF">2013-11-12T11:49:17Z</dcterms:created>
  <dcterms:modified xsi:type="dcterms:W3CDTF">2013-11-14T09:54:11Z</dcterms:modified>
</cp:coreProperties>
</file>