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5014AA-A11B-4D9C-B95C-377CCB7D950C}" type="datetimeFigureOut">
              <a:rPr lang="hr-HR" smtClean="0"/>
              <a:t>20.2.2013.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7D9056-BB83-4B92-8528-507BA956C7A2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458400" cy="166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19672" y="332656"/>
            <a:ext cx="5760640" cy="1500174"/>
          </a:xfrm>
        </p:spPr>
        <p:txBody>
          <a:bodyPr>
            <a:normAutofit/>
          </a:bodyPr>
          <a:lstStyle/>
          <a:p>
            <a:r>
              <a:rPr lang="hr-H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Preporuka za</a:t>
            </a:r>
            <a:br>
              <a:rPr lang="hr-H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</a:br>
            <a:r>
              <a:rPr lang="hr-H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 čitanje </a:t>
            </a:r>
            <a:r>
              <a:rPr lang="hr-HR" sz="3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učenicima</a:t>
            </a:r>
            <a:endParaRPr lang="hr-HR" sz="3600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020478"/>
          </a:xfrm>
        </p:spPr>
        <p:txBody>
          <a:bodyPr>
            <a:normAutofit/>
          </a:bodyPr>
          <a:lstStyle/>
          <a:p>
            <a:pPr algn="just"/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Zašto baš ja </a:t>
            </a:r>
            <a:r>
              <a:rPr lang="hr-HR" sz="2800" b="1" dirty="0" smtClean="0"/>
              <a:t>: knjiga o nasilju među djecom / Hrvoje Kovačević, Gordana Buljan-</a:t>
            </a:r>
            <a:r>
              <a:rPr lang="hr-HR" sz="2800" b="1" dirty="0" err="1" smtClean="0"/>
              <a:t>Flander</a:t>
            </a:r>
            <a:r>
              <a:rPr lang="hr-HR" sz="2800" b="1" dirty="0" smtClean="0"/>
              <a:t> ; ilustracije Frano </a:t>
            </a:r>
            <a:r>
              <a:rPr lang="hr-HR" sz="2800" b="1" dirty="0" err="1" smtClean="0"/>
              <a:t>Petruša</a:t>
            </a:r>
            <a:endParaRPr lang="hr-HR" sz="2800" b="1" dirty="0" smtClean="0"/>
          </a:p>
          <a:p>
            <a:pPr algn="just"/>
            <a:r>
              <a:rPr lang="hr-HR" b="1" dirty="0" smtClean="0"/>
              <a:t>    </a:t>
            </a:r>
            <a:r>
              <a:rPr lang="hr-HR" sz="2000" dirty="0" smtClean="0"/>
              <a:t>Knjiga je potrebna i korisna mladima koji se mogu poistovjetiti s glavnim junacima, a korisna je nastavnicima i roditeljima koji   će u poglavljima : "Kutak za nastavnike" i "Kutak za roditelje" naći naputke i strategije za sprečavanje nasilja i postupanja u slučaju pojave nasilja među djecom.</a:t>
            </a:r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866C1-A7B6-474D-B68E-9C704DC77A51}" type="datetime1">
              <a:rPr lang="sr-Latn-CS" smtClean="0"/>
              <a:pPr/>
              <a:t>20.2.2013</a:t>
            </a:fld>
            <a:endParaRPr lang="hr-HR"/>
          </a:p>
        </p:txBody>
      </p:sp>
      <p:pic>
        <p:nvPicPr>
          <p:cNvPr id="5" name="Picture 5" descr="C:\Documents and Settings\Anita\Local Settings\Temporary Internet Files\Content.IE5\NPAPPZRM\MCj0439913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316647" cy="981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714332"/>
            <a:ext cx="8784976" cy="595502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sz="3000" b="1" dirty="0" smtClean="0"/>
          </a:p>
          <a:p>
            <a:pPr algn="just"/>
            <a:r>
              <a:rPr lang="hr-HR" sz="3000" b="1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hr-HR" sz="3000" b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hr-HR" sz="3000" b="1" dirty="0" smtClean="0">
                <a:solidFill>
                  <a:schemeClr val="accent4">
                    <a:lumMod val="75000"/>
                  </a:schemeClr>
                </a:solidFill>
              </a:rPr>
              <a:t>Nasilništvo </a:t>
            </a:r>
            <a:r>
              <a:rPr lang="hr-HR" sz="3000" b="1" dirty="0" smtClean="0"/>
              <a:t>: učini nešto prije nego zagusti / </a:t>
            </a:r>
            <a:r>
              <a:rPr lang="hr-HR" sz="3000" b="1" dirty="0" err="1" smtClean="0"/>
              <a:t>Elaine</a:t>
            </a:r>
            <a:r>
              <a:rPr lang="hr-HR" sz="3000" b="1" dirty="0" smtClean="0"/>
              <a:t> </a:t>
            </a:r>
            <a:r>
              <a:rPr lang="hr-HR" sz="3000" b="1" dirty="0" err="1" smtClean="0"/>
              <a:t>Slavens</a:t>
            </a:r>
            <a:r>
              <a:rPr lang="hr-HR" sz="3000" b="1" dirty="0" smtClean="0"/>
              <a:t> ; ilustracije </a:t>
            </a:r>
            <a:r>
              <a:rPr lang="hr-HR" sz="3000" b="1" dirty="0" err="1" smtClean="0"/>
              <a:t>Brooke</a:t>
            </a:r>
            <a:r>
              <a:rPr lang="hr-HR" sz="3000" b="1" dirty="0" smtClean="0"/>
              <a:t> </a:t>
            </a:r>
            <a:r>
              <a:rPr lang="hr-HR" sz="3000" b="1" dirty="0" err="1" smtClean="0"/>
              <a:t>Kerrigan</a:t>
            </a:r>
            <a:r>
              <a:rPr lang="hr-HR" sz="3000" b="1" dirty="0" smtClean="0"/>
              <a:t>; </a:t>
            </a:r>
            <a:r>
              <a:rPr lang="hr-HR" sz="3000" b="1" dirty="0" smtClean="0"/>
              <a:t>[prevela Branka </a:t>
            </a:r>
            <a:r>
              <a:rPr lang="hr-HR" sz="3000" b="1" dirty="0" err="1" smtClean="0"/>
              <a:t>Starc</a:t>
            </a:r>
            <a:r>
              <a:rPr lang="hr-HR" sz="3000" b="1" dirty="0" smtClean="0"/>
              <a:t>]</a:t>
            </a:r>
          </a:p>
          <a:p>
            <a:pPr algn="just"/>
            <a:r>
              <a:rPr lang="hr-HR" sz="2200" dirty="0" smtClean="0"/>
              <a:t>Knjiga upućuje osnovnoškolce kako se nositi s nasiljem, bilo da su žrtve, nasilnici ili svjedoče nasilju. Na pristupačan i primjeren način objašnjavaju se osnovni pojmovi nasilništva, te daju upute i savjeti djeci žrtvama, djeci nasilnicima i djeci svjedocima nasilja, o tome kako mogu rješavati probleme koje imaju u vezi s tim oblikom društveno neprihvatljivog ponašanja. Kratak i jasan tekst praćen je brojnim ilustracijama, a tu su i testovi čijim ispunjavanjem djeca </a:t>
            </a:r>
            <a:r>
              <a:rPr lang="hr-HR" sz="2200" dirty="0" err="1" smtClean="0"/>
              <a:t>dobijaju</a:t>
            </a:r>
            <a:r>
              <a:rPr lang="hr-HR" sz="2200" dirty="0" smtClean="0"/>
              <a:t> uvid u stil svoga ponašanja. Osim djece, knjigu mogu koristiti nastavnici za rad s djecom i njihovim roditeljima, u okviru prevencije nasilništva među </a:t>
            </a:r>
            <a:r>
              <a:rPr lang="hr-HR" sz="2200" dirty="0" smtClean="0"/>
              <a:t>mladima.</a:t>
            </a:r>
            <a:endParaRPr lang="hr-HR" sz="2200" dirty="0" smtClean="0"/>
          </a:p>
          <a:p>
            <a:endParaRPr lang="hr-HR" sz="2200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502E-93A0-4309-969D-BEE7D3E56B3B}" type="datetime1">
              <a:rPr lang="sr-Latn-CS" smtClean="0"/>
              <a:pPr/>
              <a:t>20.2.2013</a:t>
            </a:fld>
            <a:endParaRPr lang="hr-HR"/>
          </a:p>
        </p:txBody>
      </p:sp>
      <p:pic>
        <p:nvPicPr>
          <p:cNvPr id="4" name="Picture 5" descr="C:\Documents and Settings\Anita\Local Settings\Temporary Internet Files\Content.IE5\NPAPPZRM\MCj04399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6647" cy="981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2608"/>
          </a:xfrm>
        </p:spPr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3</a:t>
            </a:r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. </a:t>
            </a:r>
            <a:r>
              <a:rPr lang="vi-VN" sz="3200" b="1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Svađanje</a:t>
            </a:r>
            <a:r>
              <a:rPr lang="vi-VN" dirty="0" smtClean="0">
                <a:solidFill>
                  <a:schemeClr val="accent4">
                    <a:lumMod val="75000"/>
                  </a:schemeClr>
                </a:solidFill>
                <a:latin typeface="Constantia" pitchFamily="18" charset="0"/>
              </a:rPr>
              <a:t> </a:t>
            </a:r>
            <a:r>
              <a:rPr lang="hr-HR" dirty="0" smtClean="0">
                <a:latin typeface="Constantia" pitchFamily="18" charset="0"/>
              </a:rPr>
              <a:t>:</a:t>
            </a:r>
            <a:r>
              <a:rPr lang="vi-VN" dirty="0" smtClean="0">
                <a:latin typeface="Constantia" pitchFamily="18" charset="0"/>
              </a:rPr>
              <a:t> </a:t>
            </a:r>
            <a:r>
              <a:rPr lang="vi-VN" dirty="0" smtClean="0">
                <a:latin typeface="Constantia" pitchFamily="18" charset="0"/>
              </a:rPr>
              <a:t>učini nešto riječ po </a:t>
            </a:r>
            <a:r>
              <a:rPr lang="vi-VN" dirty="0" smtClean="0">
                <a:latin typeface="Constantia" pitchFamily="18" charset="0"/>
              </a:rPr>
              <a:t>riječ</a:t>
            </a:r>
            <a:r>
              <a:rPr lang="hr-HR" dirty="0" smtClean="0">
                <a:latin typeface="Constantia" pitchFamily="18" charset="0"/>
              </a:rPr>
              <a:t> </a:t>
            </a:r>
            <a:r>
              <a:rPr lang="hr-HR" dirty="0" smtClean="0">
                <a:latin typeface="Constantia" pitchFamily="18" charset="0"/>
              </a:rPr>
              <a:t>/ </a:t>
            </a:r>
            <a:r>
              <a:rPr lang="hr-HR" dirty="0" err="1" smtClean="0">
                <a:latin typeface="Constantia" pitchFamily="18" charset="0"/>
              </a:rPr>
              <a:t>Elaine</a:t>
            </a:r>
            <a:r>
              <a:rPr lang="hr-HR" dirty="0" smtClean="0">
                <a:latin typeface="Constantia" pitchFamily="18" charset="0"/>
              </a:rPr>
              <a:t> </a:t>
            </a:r>
            <a:r>
              <a:rPr lang="hr-HR" dirty="0" err="1" smtClean="0">
                <a:latin typeface="Constantia" pitchFamily="18" charset="0"/>
              </a:rPr>
              <a:t>Slavens</a:t>
            </a:r>
            <a:r>
              <a:rPr lang="hr-HR" dirty="0" smtClean="0">
                <a:latin typeface="Constantia" pitchFamily="18" charset="0"/>
              </a:rPr>
              <a:t> </a:t>
            </a:r>
            <a:endParaRPr lang="hr-HR" dirty="0" smtClean="0">
              <a:latin typeface="Constantia" pitchFamily="18" charset="0"/>
            </a:endParaRPr>
          </a:p>
          <a:p>
            <a:pPr>
              <a:buNone/>
            </a:pPr>
            <a:endParaRPr lang="hr-HR" dirty="0" smtClean="0"/>
          </a:p>
          <a:p>
            <a:r>
              <a:rPr lang="vi-VN" dirty="0" smtClean="0">
                <a:latin typeface="Constantia" pitchFamily="18" charset="0"/>
              </a:rPr>
              <a:t>Razmirice </a:t>
            </a:r>
            <a:r>
              <a:rPr lang="vi-VN" dirty="0" smtClean="0">
                <a:latin typeface="Constantia" pitchFamily="18" charset="0"/>
              </a:rPr>
              <a:t>su dio života, ali kad izmaknu kontroli mogu dovesti do pogrešnog shvaćanja, neshvaćanja, povrijđenih osjećaja, pa i do fizičkog obračunavanja. Ova knjiga uputit će te kako se nositi sa svakodnevnim prepirkama prije nego što se razbuktaju u prave svađe, bilo da se svađalica, svađomrzac ili mirotvorac</a:t>
            </a:r>
            <a:r>
              <a:rPr lang="vi-VN" dirty="0" smtClean="0">
                <a:latin typeface="Constantia" pitchFamily="18" charset="0"/>
              </a:rPr>
              <a:t>.</a:t>
            </a:r>
            <a:endParaRPr lang="hr-HR" sz="1500" dirty="0" smtClean="0">
              <a:latin typeface="Constantia" pitchFamily="18" charset="0"/>
            </a:endParaRPr>
          </a:p>
        </p:txBody>
      </p:sp>
      <p:pic>
        <p:nvPicPr>
          <p:cNvPr id="4" name="Picture 5" descr="C:\Documents and Settings\Anita\Local Settings\Temporary Internet Files\Content.IE5\NPAPPZRM\MCj043991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316647" cy="981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4. </a:t>
            </a:r>
            <a:r>
              <a:rPr lang="hr-HR" sz="3200" b="1" dirty="0" smtClean="0">
                <a:solidFill>
                  <a:schemeClr val="accent4">
                    <a:lumMod val="75000"/>
                  </a:schemeClr>
                </a:solidFill>
              </a:rPr>
              <a:t>Ogovaranje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dirty="0" smtClean="0"/>
              <a:t>– učini nešto prije nego glasina krene</a:t>
            </a:r>
          </a:p>
          <a:p>
            <a:pPr>
              <a:buNone/>
            </a:pPr>
            <a:endParaRPr lang="hr-HR" dirty="0" smtClean="0"/>
          </a:p>
          <a:p>
            <a:r>
              <a:rPr lang="vi-VN" dirty="0" smtClean="0"/>
              <a:t>Jesi </a:t>
            </a:r>
            <a:r>
              <a:rPr lang="vi-VN" dirty="0" smtClean="0"/>
              <a:t>li ikad otkrio da ljudi govore tebi iza leđa? Jesi li čuo trač o prijatelju i nisi znao što učiniti? Ne moraš se dati uvući u stvaranje glasina. Ova će ti knjižica pomoći da se nosiš s ogovaranjem, bilo da si tračer, žrtva trača ili svjedok.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87888"/>
          </a:xfrm>
        </p:spPr>
        <p:txBody>
          <a:bodyPr/>
          <a:lstStyle/>
          <a:p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5. Naučite </a:t>
            </a:r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učiti </a:t>
            </a:r>
            <a:r>
              <a:rPr lang="hr-HR" sz="2800" b="1" dirty="0" smtClean="0"/>
              <a:t>: savjetnik za učenike, studente i roditelje / [tekstove napisala i priredila Štefanija Vodopija</a:t>
            </a:r>
            <a:r>
              <a:rPr lang="hr-HR" sz="2800" b="1" dirty="0" smtClean="0"/>
              <a:t>]</a:t>
            </a:r>
          </a:p>
          <a:p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6. Brže uči, više nauči </a:t>
            </a:r>
            <a:r>
              <a:rPr lang="hr-HR" sz="2800" b="1" dirty="0" smtClean="0"/>
              <a:t>: povećajte snagu vlastitoga uma!; kako mladi i stari mozak usvajaju i dozivaju u sjećanje informacije </a:t>
            </a:r>
          </a:p>
          <a:p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7. Kako nadmudriti test </a:t>
            </a:r>
            <a:r>
              <a:rPr lang="hr-HR" sz="2800" b="1" dirty="0" smtClean="0"/>
              <a:t>: pomoć svima koji rješavaju testove</a:t>
            </a:r>
          </a:p>
          <a:p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8</a:t>
            </a:r>
            <a:r>
              <a:rPr lang="hr-HR" sz="2800" b="1" dirty="0" smtClean="0">
                <a:solidFill>
                  <a:schemeClr val="accent4">
                    <a:lumMod val="75000"/>
                  </a:schemeClr>
                </a:solidFill>
              </a:rPr>
              <a:t>. Odgovori na 1000 pitanja za dječake </a:t>
            </a:r>
            <a:r>
              <a:rPr lang="hr-HR" sz="2800" b="1" dirty="0" smtClean="0"/>
              <a:t>/ Tim </a:t>
            </a:r>
            <a:r>
              <a:rPr lang="hr-HR" sz="2800" b="1" dirty="0" err="1" smtClean="0"/>
              <a:t>Hüsch</a:t>
            </a:r>
            <a:endParaRPr lang="hr-HR" sz="2800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</TotalTime>
  <Words>405</Words>
  <Application>Microsoft Office PowerPoint</Application>
  <PresentationFormat>Prikaz na zaslonu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Tijek</vt:lpstr>
      <vt:lpstr>Preporuka za  čitanje učenicima</vt:lpstr>
      <vt:lpstr>Slajd 2</vt:lpstr>
      <vt:lpstr>Slajd 3</vt:lpstr>
      <vt:lpstr>Slajd 4</vt:lpstr>
      <vt:lpstr>Slajd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Preporuka za  čitanje učenicima</dc:title>
  <dc:creator>Knjiznica</dc:creator>
  <cp:lastModifiedBy>Knjiznica</cp:lastModifiedBy>
  <cp:revision>4</cp:revision>
  <dcterms:created xsi:type="dcterms:W3CDTF">2013-02-20T07:53:10Z</dcterms:created>
  <dcterms:modified xsi:type="dcterms:W3CDTF">2013-02-20T08:26:05Z</dcterms:modified>
</cp:coreProperties>
</file>