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57" r:id="rId4"/>
    <p:sldId id="259" r:id="rId5"/>
    <p:sldId id="258" r:id="rId6"/>
    <p:sldId id="261" r:id="rId7"/>
    <p:sldId id="265" r:id="rId8"/>
    <p:sldId id="260" r:id="rId9"/>
  </p:sldIdLst>
  <p:sldSz cx="9144000" cy="6858000" type="screen4x3"/>
  <p:notesSz cx="6858000" cy="994568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16" autoAdjust="0"/>
    <p:restoredTop sz="94836" autoAdjust="0"/>
  </p:normalViewPr>
  <p:slideViewPr>
    <p:cSldViewPr snapToGrid="0">
      <p:cViewPr>
        <p:scale>
          <a:sx n="65" d="100"/>
          <a:sy n="65" d="100"/>
        </p:scale>
        <p:origin x="-115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hr-H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hr-HR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hr-HR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6FD6E8A-5EDC-4046-831D-276BB2CE6F42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CBE13871-7D9D-4DA7-AB7A-BCDA2C0C25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681D7-91F6-4300-8103-437D24525827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9CC6-5507-4934-BF8A-43383C5BE23D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3B003-6989-4CF8-98BD-039970B20EC9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06E52-7E57-457E-A3A5-2385573D7E80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2ABA3-1757-4C2E-8B59-F97384B78FF7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1056-7CFE-4A62-B766-F46F46408655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A04EF-2680-435F-9097-87893CBA9010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8D121-71E1-467C-81FD-09B4AAAFDF96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7730D7-C187-428F-9D2B-C8D37310C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87497-878C-478F-9529-AE95004C0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CA45B-50F8-4FBC-A944-9EFDE0BBC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B0339-4581-4B42-A0D8-456DD1206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D2CB4-D25C-422E-8766-E1491B69A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39A87-3FB2-4013-BD27-13685236D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B7B24-B5A2-4053-AF5E-81BD4EB70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6857B-C614-4830-A173-1695A7EC2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3F58B-208F-4F00-B5F5-8C3B4D278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8330-38E7-45EA-914C-979EB2528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5A0D8-BF81-4E68-8D87-28286F700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r>
              <a:rPr lang="en-US"/>
              <a:t>PUP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F2BE1968-B102-40F5-97F1-1C94883BDE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hr-HR"/>
              <a:t>Dobrodošlica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hr-HR" b="1" i="1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 vas, učenika:</a:t>
            </a: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81163" y="1071563"/>
            <a:ext cx="7010400" cy="4572000"/>
          </a:xfrm>
          <a:noFill/>
        </p:spPr>
        <p:txBody>
          <a:bodyPr/>
          <a:lstStyle/>
          <a:p>
            <a:r>
              <a:rPr lang="hr-HR"/>
              <a:t>Budite brzi</a:t>
            </a:r>
            <a:endParaRPr lang="en-US"/>
          </a:p>
          <a:p>
            <a:pPr lvl="1">
              <a:spcBef>
                <a:spcPct val="0"/>
              </a:spcBef>
            </a:pPr>
            <a:r>
              <a:rPr lang="hr-HR"/>
              <a:t>Budite spremni pokazati što znate i učiti kad sat počne</a:t>
            </a:r>
            <a:r>
              <a:rPr lang="en-US"/>
              <a:t>.</a:t>
            </a:r>
          </a:p>
          <a:p>
            <a:r>
              <a:rPr lang="hr-HR"/>
              <a:t>Budite pripremljeni</a:t>
            </a:r>
            <a:endParaRPr lang="en-US"/>
          </a:p>
          <a:p>
            <a:pPr lvl="1">
              <a:spcBef>
                <a:spcPct val="0"/>
              </a:spcBef>
            </a:pPr>
            <a:r>
              <a:rPr lang="hr-HR"/>
              <a:t>Imajte sav potreban pribor i pamtite dogovore.</a:t>
            </a:r>
            <a:endParaRPr lang="en-US"/>
          </a:p>
          <a:p>
            <a:r>
              <a:rPr lang="hr-HR"/>
              <a:t>Uvažavajte druge i razmišljajte pozitivno</a:t>
            </a:r>
            <a:endParaRPr lang="en-US" i="1"/>
          </a:p>
          <a:p>
            <a:pPr lvl="1">
              <a:spcBef>
                <a:spcPct val="0"/>
              </a:spcBef>
            </a:pPr>
            <a:r>
              <a:rPr lang="hr-HR"/>
              <a:t>Govorite ujednačenim glasom i pažljivo slušajte.</a:t>
            </a:r>
            <a:endParaRPr lang="en-US"/>
          </a:p>
          <a:p>
            <a:r>
              <a:rPr lang="hr-HR"/>
              <a:t>Budite produktivni</a:t>
            </a:r>
            <a:endParaRPr lang="en-US"/>
          </a:p>
          <a:p>
            <a:pPr lvl="1">
              <a:spcBef>
                <a:spcPct val="0"/>
              </a:spcBef>
            </a:pPr>
            <a:r>
              <a:rPr lang="hr-HR"/>
              <a:t>Radove predajte na vrijeme i uvijek dajte sve od sebe</a:t>
            </a:r>
            <a:r>
              <a:rPr lang="en-US"/>
              <a:t>.</a:t>
            </a:r>
          </a:p>
          <a:p>
            <a:r>
              <a:rPr lang="hr-HR"/>
              <a:t>Rješavajte probleme</a:t>
            </a:r>
            <a:endParaRPr lang="en-US"/>
          </a:p>
          <a:p>
            <a:pPr lvl="1">
              <a:spcBef>
                <a:spcPct val="0"/>
              </a:spcBef>
            </a:pPr>
            <a:r>
              <a:rPr lang="hr-HR"/>
              <a:t>Rješavajte probleme brzo i ne preglasno, prije nego prerastu u nešto veće.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Pokažite poštovanje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Cijenite sebe</a:t>
            </a:r>
            <a:r>
              <a:rPr lang="en-US"/>
              <a:t>. </a:t>
            </a:r>
            <a:r>
              <a:rPr lang="hr-HR"/>
              <a:t>Budite iskreni, držite se jakih moralnih načela.</a:t>
            </a:r>
            <a:endParaRPr lang="en-US"/>
          </a:p>
          <a:p>
            <a:r>
              <a:rPr lang="hr-HR"/>
              <a:t>Prema svim članovima školske zajednice i svim posjetiteljima ponašajte se uljudno i s poštovanjem.</a:t>
            </a:r>
            <a:endParaRPr lang="en-US"/>
          </a:p>
          <a:p>
            <a:r>
              <a:rPr lang="hr-HR"/>
              <a:t>Cijenite mišljenje drugih.</a:t>
            </a:r>
          </a:p>
          <a:p>
            <a:r>
              <a:rPr lang="hr-HR"/>
              <a:t>Ponudite svoju pomoć</a:t>
            </a:r>
            <a:r>
              <a:rPr lang="en-US"/>
              <a:t>.</a:t>
            </a:r>
          </a:p>
          <a:p>
            <a:r>
              <a:rPr lang="hr-HR"/>
              <a:t>Budite odgovorni za sebe i za svoje stvari.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Odgovornost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735763" cy="4572000"/>
          </a:xfrm>
        </p:spPr>
        <p:txBody>
          <a:bodyPr/>
          <a:lstStyle/>
          <a:p>
            <a:r>
              <a:rPr lang="hr-HR"/>
              <a:t>Na  školski sat donosite ideje, prijedloge, bilježnicu, udžbenik i ostali potreban pribor.</a:t>
            </a:r>
            <a:endParaRPr lang="en-US"/>
          </a:p>
          <a:p>
            <a:r>
              <a:rPr lang="hr-HR"/>
              <a:t>Pamtite rokove, sve svoje radove predajte na vrijeme.</a:t>
            </a: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i zašto učiti?</a:t>
            </a: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hr-HR"/>
              <a:t>Prepoznajte prednosti i koristi učenja tako da</a:t>
            </a:r>
            <a:r>
              <a:rPr lang="en-US"/>
              <a:t>:</a:t>
            </a:r>
          </a:p>
          <a:p>
            <a:pPr lvl="1"/>
            <a:r>
              <a:rPr lang="hr-HR"/>
              <a:t>pokazujete zanimanje o ljudskoj prirodi i svijetu uopće</a:t>
            </a:r>
            <a:endParaRPr lang="en-US"/>
          </a:p>
          <a:p>
            <a:pPr lvl="1"/>
            <a:r>
              <a:rPr lang="hr-HR"/>
              <a:t>tražite i cijenite različitosti</a:t>
            </a:r>
          </a:p>
          <a:p>
            <a:pPr lvl="1"/>
            <a:r>
              <a:rPr lang="hr-HR"/>
              <a:t>budete uporni u traženju rješenja</a:t>
            </a:r>
            <a:endParaRPr lang="en-US"/>
          </a:p>
          <a:p>
            <a:pPr lvl="1"/>
            <a:r>
              <a:rPr lang="hr-HR"/>
              <a:t>koristite svoje jedinstvene talente i inteligenciju za promicanje pozitivne promjene</a:t>
            </a:r>
            <a:endParaRPr lang="en-US"/>
          </a:p>
          <a:p>
            <a:pPr lvl="1"/>
            <a:r>
              <a:rPr lang="hr-HR"/>
              <a:t>učite i primjenjujete tehnologiju kako biste riješili probleme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Pravila</a:t>
            </a: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/>
              <a:t>Nije dozvoljeno unositi hranu i piće u učionicu, osim ako se tako ne dogovorimo.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hr-HR" sz="2000"/>
              <a:t>Kada čujete zvono, budite na svojem radnom mjestu jer je to vrijeme početka sata.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hr-HR" sz="2000"/>
              <a:t>Važne zadatke i projekte možete ponovno predati. Od ukupne ocjene će Vam se oduzeti</a:t>
            </a:r>
            <a:r>
              <a:rPr lang="en-US" sz="2000"/>
              <a:t> 10%.</a:t>
            </a:r>
          </a:p>
          <a:p>
            <a:pPr>
              <a:lnSpc>
                <a:spcPct val="80000"/>
              </a:lnSpc>
            </a:pPr>
            <a:r>
              <a:rPr lang="hr-HR" sz="2000"/>
              <a:t>Odsutnost s nastave: 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Svako odsustvo se mora opravdati u roku od tri dana nakon povratka na nastavu.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Roditelj ima pravo opravdati do  ___ dana, za ostalo se moraju donijeti liječničke ispričnice ili neki drugi odgovarajući dokumenti.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hr-HR" sz="2000"/>
              <a:t>Vaši prijedlozi za pravila: ...... Dogovorimo ih odmah!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Ocjenjivanje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r-HR"/>
              <a:t>Ocjene se temelje na skupljanju bodova.</a:t>
            </a:r>
            <a:endParaRPr lang="en-US"/>
          </a:p>
          <a:p>
            <a:r>
              <a:rPr lang="hr-HR"/>
              <a:t>Evo moga prijedloga -  bodove možete dobiti za</a:t>
            </a:r>
            <a:r>
              <a:rPr lang="en-US"/>
              <a:t>:</a:t>
            </a:r>
          </a:p>
          <a:p>
            <a:pPr lvl="1"/>
            <a:r>
              <a:rPr lang="hr-HR"/>
              <a:t>sudjelovanje u nastavi</a:t>
            </a:r>
            <a:r>
              <a:rPr lang="en-US"/>
              <a:t> </a:t>
            </a:r>
            <a:endParaRPr lang="hr-HR"/>
          </a:p>
          <a:p>
            <a:pPr lvl="1">
              <a:buFont typeface="Wingdings" pitchFamily="2" charset="2"/>
              <a:buNone/>
            </a:pPr>
            <a:r>
              <a:rPr lang="hr-HR"/>
              <a:t>	(zalaganje)</a:t>
            </a:r>
          </a:p>
          <a:p>
            <a:pPr lvl="1"/>
            <a:r>
              <a:rPr lang="hr-HR"/>
              <a:t>dovršenje zadanih zadataka</a:t>
            </a: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	(</a:t>
            </a:r>
            <a:r>
              <a:rPr lang="hr-HR"/>
              <a:t>svakodnevni zadatci</a:t>
            </a:r>
            <a:r>
              <a:rPr lang="en-US"/>
              <a:t>)</a:t>
            </a:r>
          </a:p>
          <a:p>
            <a:pPr lvl="1"/>
            <a:r>
              <a:rPr lang="hr-HR"/>
              <a:t>veći projekti, </a:t>
            </a:r>
            <a:br>
              <a:rPr lang="hr-HR"/>
            </a:br>
            <a:r>
              <a:rPr lang="hr-HR"/>
              <a:t>ispiti i samoprocjena.</a:t>
            </a:r>
            <a:r>
              <a:rPr lang="en-US"/>
              <a:t>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hr-HR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399213" y="3678238"/>
            <a:ext cx="2362200" cy="2371725"/>
          </a:xfrm>
          <a:prstGeom prst="rect">
            <a:avLst/>
          </a:prstGeom>
          <a:solidFill>
            <a:srgbClr val="C0C0C0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1485900" algn="l"/>
              </a:tabLst>
            </a:pPr>
            <a:endParaRPr lang="en-US" sz="800" b="1"/>
          </a:p>
          <a:p>
            <a:pPr algn="ctr">
              <a:tabLst>
                <a:tab pos="1485900" algn="l"/>
              </a:tabLst>
            </a:pPr>
            <a:r>
              <a:rPr lang="hr-HR" b="1"/>
              <a:t>Bodovanje</a:t>
            </a:r>
            <a:endParaRPr lang="en-US" b="1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90-100% 	= </a:t>
            </a:r>
            <a:r>
              <a:rPr lang="hr-HR" sz="1600"/>
              <a:t>5</a:t>
            </a:r>
            <a:endParaRPr lang="en-US" sz="1600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80-89% 	= </a:t>
            </a:r>
            <a:r>
              <a:rPr lang="hr-HR" sz="1600"/>
              <a:t>4</a:t>
            </a:r>
            <a:endParaRPr lang="en-US" sz="1600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70-79% 	= </a:t>
            </a:r>
            <a:r>
              <a:rPr lang="hr-HR" sz="1600"/>
              <a:t>3</a:t>
            </a:r>
            <a:endParaRPr lang="en-US" sz="1600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en-US" sz="1600"/>
              <a:t>60-69% 	= </a:t>
            </a:r>
            <a:r>
              <a:rPr lang="hr-HR" sz="1600"/>
              <a:t>2</a:t>
            </a:r>
            <a:endParaRPr lang="en-US" sz="1600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r>
              <a:rPr lang="hr-HR" sz="1600"/>
              <a:t>Ispod</a:t>
            </a:r>
            <a:r>
              <a:rPr lang="en-US" sz="1600"/>
              <a:t> 60% 	= </a:t>
            </a:r>
            <a:r>
              <a:rPr lang="hr-HR" sz="1600"/>
              <a:t>1</a:t>
            </a:r>
            <a:endParaRPr lang="en-US" sz="1600"/>
          </a:p>
          <a:p>
            <a:pPr marL="400050" lvl="1" indent="-228600">
              <a:buFontTx/>
              <a:buChar char="•"/>
              <a:tabLst>
                <a:tab pos="1485900" algn="l"/>
              </a:tabLst>
            </a:pPr>
            <a:endParaRPr lang="en-US" sz="1600"/>
          </a:p>
          <a:p>
            <a:pPr>
              <a:tabLst>
                <a:tab pos="1485900" algn="l"/>
              </a:tabLst>
            </a:pPr>
            <a:r>
              <a:rPr lang="hr-HR" sz="1600"/>
              <a:t>Ocjene dobivate prema skupljenim bodovima.</a:t>
            </a:r>
            <a:endParaRPr lang="en-US" sz="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Moje obećanje učenicima</a:t>
            </a:r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Vjerovat ću Vam dok mi ne date razlog da vjerujem suprotno.</a:t>
            </a:r>
            <a:endParaRPr lang="en-US"/>
          </a:p>
          <a:p>
            <a:r>
              <a:rPr lang="hr-HR"/>
              <a:t>Poštovat ću Vas i raditi s Vama na rješavanju problema.</a:t>
            </a:r>
            <a:endParaRPr lang="en-US"/>
          </a:p>
          <a:p>
            <a:r>
              <a:rPr lang="hr-HR"/>
              <a:t>Radit ću s Vama na postizanju ciljeva u učenju.</a:t>
            </a:r>
            <a:endParaRPr lang="en-US"/>
          </a:p>
          <a:p>
            <a:r>
              <a:rPr lang="hr-HR"/>
              <a:t>Ponudit ću Vam dodatnu pomoć po potrebi.</a:t>
            </a:r>
          </a:p>
          <a:p>
            <a:r>
              <a:rPr lang="hr-HR"/>
              <a:t>Bit ću redovit/a u ispravljanju testova.</a:t>
            </a:r>
          </a:p>
          <a:p>
            <a:r>
              <a:rPr lang="hr-HR"/>
              <a:t>Po Vašem mišljenju, što još trebam učiniti da bih bio kvalitetan nastavnik?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brodoslica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351</Words>
  <Application>Microsoft Office PowerPoint</Application>
  <PresentationFormat>Prikaz na zaslonu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dobrodoslica</vt:lpstr>
      <vt:lpstr>Dobrodošlica</vt:lpstr>
      <vt:lpstr>Od vas, učenika:</vt:lpstr>
      <vt:lpstr>Pokažite poštovanje</vt:lpstr>
      <vt:lpstr>Odgovornost</vt:lpstr>
      <vt:lpstr>Kako i zašto učiti?</vt:lpstr>
      <vt:lpstr>Pravila</vt:lpstr>
      <vt:lpstr>Ocjenjivanje</vt:lpstr>
      <vt:lpstr>Moje obećanje učenicima</vt:lpstr>
    </vt:vector>
  </TitlesOfParts>
  <Company>Warner Brothers Movie World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Dobrodošlica</dc:title>
  <dc:creator>Blaženka</dc:creator>
  <cp:lastModifiedBy>Blaženka</cp:lastModifiedBy>
  <cp:revision>1</cp:revision>
  <dcterms:created xsi:type="dcterms:W3CDTF">2009-12-16T18:45:17Z</dcterms:created>
  <dcterms:modified xsi:type="dcterms:W3CDTF">2009-12-16T18:46:46Z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