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ndy Robert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6"/>
    <a:srgbClr val="3B8AE8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17" autoAdjust="0"/>
    <p:restoredTop sz="95281" autoAdjust="0"/>
  </p:normalViewPr>
  <p:slideViewPr>
    <p:cSldViewPr snapToGrid="0">
      <p:cViewPr>
        <p:scale>
          <a:sx n="75" d="100"/>
          <a:sy n="75" d="100"/>
        </p:scale>
        <p:origin x="-1116" y="-96"/>
      </p:cViewPr>
      <p:guideLst>
        <p:guide orient="horz" pos="2160"/>
        <p:guide orient="horz" pos="889"/>
        <p:guide orient="horz" pos="1125"/>
        <p:guide orient="horz" pos="3456"/>
        <p:guide pos="1536"/>
        <p:guide pos="2112"/>
        <p:guide pos="2686"/>
        <p:guide pos="864"/>
        <p:guide pos="3253"/>
        <p:guide pos="3829"/>
        <p:guide pos="44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788" y="-90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A211A1-095E-4F12-9CD0-ACF6420416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27556128-4F9B-47BD-B39B-E3FEA6B7FF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43464-1B63-427C-9B6D-4D1CA5B3313F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>
              <a:solidFill>
                <a:schemeClr val="tx2"/>
              </a:solidFill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03335-5A46-4102-B0FE-518947FDB37E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E841A-DAC2-4339-B647-07AE1CDFB5B1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1EAD7-740C-4DC8-8451-347FFB8C0ABE}" type="slidenum">
              <a:rPr lang="en-US"/>
              <a:pPr/>
              <a:t>4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9A532-9C61-4E7F-B6FD-601B23C76805}" type="slidenum">
              <a:rPr lang="en-US"/>
              <a:pPr/>
              <a:t>5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1100">
                <a:solidFill>
                  <a:schemeClr val="tx2"/>
                </a:solidFill>
              </a:rPr>
              <a:t>Measures: guidance from Jim. </a:t>
            </a:r>
          </a:p>
          <a:p>
            <a:pPr>
              <a:spcBef>
                <a:spcPct val="0"/>
              </a:spcBef>
            </a:pPr>
            <a:r>
              <a:rPr lang="en-US" sz="1100">
                <a:solidFill>
                  <a:schemeClr val="tx2"/>
                </a:solidFill>
              </a:rPr>
              <a:t>Links to own NC.</a:t>
            </a:r>
          </a:p>
          <a:p>
            <a:pPr>
              <a:spcBef>
                <a:spcPct val="0"/>
              </a:spcBef>
            </a:pPr>
            <a:r>
              <a:rPr lang="en-US" sz="1100">
                <a:solidFill>
                  <a:schemeClr val="tx2"/>
                </a:solidFill>
              </a:rPr>
              <a:t>Good VCT looks like…????? Note-taking framework.</a:t>
            </a:r>
          </a:p>
          <a:p>
            <a:endParaRPr lang="en-US" sz="11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64482-9395-4BB2-98E4-B4C762980079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B0BB9-DB02-4C8F-AE68-21FF31BAAAA1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D5D52-52A7-4C3E-A849-CE0253E8E463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slide" Target="../slides/slide4.xml"/><Relationship Id="rId26" Type="http://schemas.openxmlformats.org/officeDocument/2006/relationships/hyperlink" Target="http://public.mzos.hr/default.asp?ru=528&amp;gl=&amp;sid=&amp;jezik=1" TargetMode="Externa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7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3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2.xml"/><Relationship Id="rId20" Type="http://schemas.openxmlformats.org/officeDocument/2006/relationships/slide" Target="../slides/slide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hyperlink" Target="http://www.microsoft.com/education/?ID=InTeachersVCT" TargetMode="Externa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.xml"/><Relationship Id="rId23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icrosoft.com/education/InnovativeTeachers" TargetMode="External"/><Relationship Id="rId22" Type="http://schemas.openxmlformats.org/officeDocument/2006/relationships/slide" Target="../slides/slide8.xml"/><Relationship Id="rId27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1271588" y="64770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200275" y="6477000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5835650" y="6481763"/>
            <a:ext cx="671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3286125" y="6491288"/>
            <a:ext cx="96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11">
            <a:hlinkClick r:id="rId14"/>
          </p:cNvPr>
          <p:cNvSpPr>
            <a:spLocks noChangeArrowheads="1"/>
          </p:cNvSpPr>
          <p:nvPr/>
        </p:nvSpPr>
        <p:spPr bwMode="auto">
          <a:xfrm>
            <a:off x="6780213" y="6477000"/>
            <a:ext cx="219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271588" y="1050925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>
                <a:solidFill>
                  <a:schemeClr val="hlink"/>
                </a:solidFill>
              </a:rPr>
              <a:t>&lt;Naslov&lt;</a:t>
            </a:r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115175" y="1585913"/>
            <a:ext cx="1887538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  <a:hlinkClick r:id="rId15" action="ppaction://hlinksldjump"/>
              </a:rPr>
              <a:t>Pregled projekta</a:t>
            </a:r>
            <a:endParaRPr lang="hr-HR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  <a:hlinkClick r:id="rId16" action="ppaction://hlinksldjump"/>
              </a:rPr>
              <a:t>Priprema i tijek</a:t>
            </a:r>
            <a:endParaRPr lang="hr-HR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  <a:hlinkClick r:id="rId17" action="ppaction://hlinksldjump"/>
              </a:rPr>
              <a:t>Primjeri + razmišljanja</a:t>
            </a:r>
            <a:endParaRPr lang="hr-HR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  <a:hlinkClick r:id="rId18" action="ppaction://hlinksldjump"/>
              </a:rPr>
              <a:t>Izvori </a:t>
            </a:r>
            <a:endParaRPr lang="hr-HR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99"/>
                </a:solidFill>
                <a:hlinkClick r:id="rId19" action="ppaction://hlinksldjump"/>
              </a:rPr>
              <a:t>Vrijednosti + standardi</a:t>
            </a:r>
            <a:endParaRPr lang="en-US" sz="1000">
              <a:solidFill>
                <a:srgbClr val="000099"/>
              </a:solidFill>
              <a:hlinkClick r:id="rId19" action="ppaction://hlinksldjump"/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99"/>
                </a:solidFill>
                <a:hlinkClick r:id="rId20" action="ppaction://hlinksldjump"/>
              </a:rPr>
              <a:t>Vodič kroz razred</a:t>
            </a:r>
            <a:endParaRPr lang="en-US" sz="100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99"/>
                </a:solidFill>
                <a:hlinkClick r:id="rId21" action="ppaction://hlinksldjump"/>
              </a:rPr>
              <a:t>Vodič za pripremu nastavnika</a:t>
            </a:r>
            <a:endParaRPr lang="en-US" sz="100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  <a:hlinkClick r:id="rId22" action="ppaction://hlinksldjump"/>
              </a:rPr>
              <a:t>Stručno usavršavanje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  <a:hlinkClick r:id="rId23" action="ppaction://hlinksldjump"/>
              </a:rPr>
              <a:t>Vježbaonica</a:t>
            </a:r>
            <a:endParaRPr lang="en-US" sz="1000">
              <a:solidFill>
                <a:srgbClr val="000066"/>
              </a:solidFill>
            </a:endParaRPr>
          </a:p>
          <a:p>
            <a:endParaRPr lang="en-US" sz="1000"/>
          </a:p>
        </p:txBody>
      </p:sp>
      <p:sp>
        <p:nvSpPr>
          <p:cNvPr id="1036" name="Rectangle 12">
            <a:hlinkClick r:id="rId24"/>
          </p:cNvPr>
          <p:cNvSpPr>
            <a:spLocks noChangeArrowheads="1"/>
          </p:cNvSpPr>
          <p:nvPr/>
        </p:nvSpPr>
        <p:spPr bwMode="auto">
          <a:xfrm>
            <a:off x="4552950" y="6481763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8215313" y="1262063"/>
            <a:ext cx="565150" cy="160337"/>
          </a:xfrm>
          <a:prstGeom prst="rect">
            <a:avLst/>
          </a:prstGeom>
          <a:solidFill>
            <a:srgbClr val="3366FF">
              <a:alpha val="7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1400">
                <a:solidFill>
                  <a:schemeClr val="bg1"/>
                </a:solidFill>
              </a:rPr>
              <a:t>Sadržaj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 rot="16200000">
            <a:off x="-1887537" y="3870325"/>
            <a:ext cx="4776787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hr-HR" sz="2800">
                <a:solidFill>
                  <a:schemeClr val="bg1"/>
                </a:solidFill>
              </a:rPr>
              <a:t>Virtualno putovanje razredom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1046" name="Picture 22" descr="zzs_logo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435850" y="3938588"/>
            <a:ext cx="1238250" cy="13335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942975" y="292100"/>
            <a:ext cx="61690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942975" y="260350"/>
            <a:ext cx="6156325" cy="566738"/>
          </a:xfrm>
          <a:prstGeom prst="rect">
            <a:avLst/>
          </a:prstGeom>
          <a:solidFill>
            <a:srgbClr val="3B8A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hr-HR" sz="3200">
                <a:solidFill>
                  <a:schemeClr val="bg1"/>
                </a:solidFill>
              </a:rPr>
              <a:t>Virtualno putovanje razredom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1051" name="Oval 27"/>
          <p:cNvSpPr>
            <a:spLocks noChangeArrowheads="1"/>
          </p:cNvSpPr>
          <p:nvPr/>
        </p:nvSpPr>
        <p:spPr bwMode="auto">
          <a:xfrm>
            <a:off x="7140575" y="0"/>
            <a:ext cx="2003425" cy="711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6924675" y="0"/>
            <a:ext cx="2219325" cy="784225"/>
          </a:xfrm>
          <a:prstGeom prst="wedgeRoundRectCallout">
            <a:avLst>
              <a:gd name="adj1" fmla="val -17597"/>
              <a:gd name="adj2" fmla="val 15384"/>
              <a:gd name="adj3" fmla="val 16667"/>
            </a:avLst>
          </a:prstGeom>
          <a:solidFill>
            <a:srgbClr val="3B8AE8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hr-HR"/>
          </a:p>
        </p:txBody>
      </p:sp>
      <p:sp>
        <p:nvSpPr>
          <p:cNvPr id="1057" name="Oval 33"/>
          <p:cNvSpPr>
            <a:spLocks noChangeArrowheads="1"/>
          </p:cNvSpPr>
          <p:nvPr/>
        </p:nvSpPr>
        <p:spPr bwMode="auto">
          <a:xfrm>
            <a:off x="6848475" y="0"/>
            <a:ext cx="581025" cy="552450"/>
          </a:xfrm>
          <a:prstGeom prst="ellipse">
            <a:avLst/>
          </a:prstGeom>
          <a:solidFill>
            <a:srgbClr val="3B8AE8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pic>
        <p:nvPicPr>
          <p:cNvPr id="1058" name="Picture 34" descr="3732067i">
            <a:hlinkClick r:id="rId26"/>
          </p:cNvPr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7262813" y="185738"/>
            <a:ext cx="1524000" cy="504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Dokument_programa_Microsoft_Office_Word_97_-_20032.doc"/><Relationship Id="rId5" Type="http://schemas.openxmlformats.org/officeDocument/2006/relationships/slide" Target="slide9.xml"/><Relationship Id="rId4" Type="http://schemas.openxmlformats.org/officeDocument/2006/relationships/oleObject" Target="../embeddings/Dokument_programa_Microsoft_Office_Word_97_-_2003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Dokument_programa_Microsoft_Office_Word_97_-_2003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Dokument_programa_Microsoft_Office_Word_97_-_20035.doc"/><Relationship Id="rId5" Type="http://schemas.openxmlformats.org/officeDocument/2006/relationships/oleObject" Target="../embeddings/Dokument_programa_Microsoft_Office_Word_97_-_20034.doc"/><Relationship Id="rId4" Type="http://schemas.openxmlformats.org/officeDocument/2006/relationships/oleObject" Target="../embeddings/Dokument_programa_Microsoft_Office_Word_97_-_20033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Dokument_programa_Microsoft_Office_Word_97_-_20038.doc"/><Relationship Id="rId4" Type="http://schemas.openxmlformats.org/officeDocument/2006/relationships/oleObject" Target="../embeddings/Dokument_programa_Microsoft_Office_Word_97_-_20037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Dokument_programa_Microsoft_Office_Word_97_-_20039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Dokument_programa_Microsoft_Office_Word_97_-_200310.doc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a_Microsoft_Office_Word_97_-_200315.doc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Dokument_programa_Microsoft_Office_Word_97_-_20031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Dokument_programa_Microsoft_Office_Word_97_-_200313.doc"/><Relationship Id="rId5" Type="http://schemas.openxmlformats.org/officeDocument/2006/relationships/oleObject" Target="../embeddings/Dokument_programa_Microsoft_Office_Word_97_-_200312.doc"/><Relationship Id="rId4" Type="http://schemas.openxmlformats.org/officeDocument/2006/relationships/oleObject" Target="../embeddings/Dokument_programa_Microsoft_Office_Word_97_-_200311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Grafikon_programa_Microsoft_Office_Excel18.xls"/><Relationship Id="rId5" Type="http://schemas.openxmlformats.org/officeDocument/2006/relationships/oleObject" Target="../embeddings/Prezentacija_programa_Microsoft_Office_PowerPoint_97-200317.ppt"/><Relationship Id="rId4" Type="http://schemas.openxmlformats.org/officeDocument/2006/relationships/oleObject" Target="../embeddings/Dokument_programa_Microsoft_Office_Word_97_-_200316.doc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www.theeducationcommunity.com/" TargetMode="External"/><Relationship Id="rId7" Type="http://schemas.openxmlformats.org/officeDocument/2006/relationships/hyperlink" Target="http://www.microsoft.com/education/default.asp?ID=ClassTipsArchiv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crosoft.com/education/?ID=LessonPlans" TargetMode="External"/><Relationship Id="rId5" Type="http://schemas.openxmlformats.org/officeDocument/2006/relationships/hyperlink" Target="http://www.microsoft.com/education/?ID=Tutorials" TargetMode="External"/><Relationship Id="rId4" Type="http://schemas.openxmlformats.org/officeDocument/2006/relationships/hyperlink" Target="http://www.microsoft.com/education/?ID=EducatorNet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62000" y="1590675"/>
            <a:ext cx="160020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Područje učenja:</a:t>
            </a:r>
          </a:p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Razina:</a:t>
            </a:r>
            <a:endParaRPr lang="en-US" sz="1100" b="1">
              <a:solidFill>
                <a:srgbClr val="000066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Ciljevi:</a:t>
            </a:r>
          </a:p>
          <a:p>
            <a:pPr algn="r">
              <a:spcBef>
                <a:spcPct val="50000"/>
              </a:spcBef>
            </a:pPr>
            <a:r>
              <a:rPr lang="en-US" sz="1100" b="1">
                <a:solidFill>
                  <a:srgbClr val="000066"/>
                </a:solidFill>
              </a:rPr>
              <a:t/>
            </a:r>
            <a:br>
              <a:rPr lang="en-US" sz="1100" b="1">
                <a:solidFill>
                  <a:srgbClr val="000066"/>
                </a:solidFill>
              </a:rPr>
            </a:br>
            <a:endParaRPr lang="hr-HR" sz="1100" b="1">
              <a:solidFill>
                <a:srgbClr val="000066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Programi i alati:</a:t>
            </a:r>
            <a:endParaRPr lang="en-US" sz="1100" b="1">
              <a:solidFill>
                <a:srgbClr val="000066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Opis:</a:t>
            </a:r>
            <a:endParaRPr lang="en-US" sz="1100" b="1">
              <a:solidFill>
                <a:srgbClr val="000066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24113" y="1647825"/>
            <a:ext cx="4341812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200" b="1">
                <a:solidFill>
                  <a:srgbClr val="000099"/>
                </a:solidFill>
              </a:rPr>
              <a:t>&lt; ovdje upisati područje&gt;</a:t>
            </a:r>
          </a:p>
          <a:p>
            <a:endParaRPr lang="hr-HR" sz="1000">
              <a:solidFill>
                <a:srgbClr val="000066"/>
              </a:solidFill>
            </a:endParaRPr>
          </a:p>
          <a:p>
            <a:r>
              <a:rPr lang="hr-HR" sz="900">
                <a:solidFill>
                  <a:srgbClr val="000066"/>
                </a:solidFill>
              </a:rPr>
              <a:t>&lt; ovdje upisati uzrast, razred&gt;</a:t>
            </a:r>
          </a:p>
          <a:p>
            <a:endParaRPr lang="hr-HR" sz="900"/>
          </a:p>
          <a:p>
            <a:r>
              <a:rPr lang="hr-HR" sz="900">
                <a:solidFill>
                  <a:srgbClr val="000066"/>
                </a:solidFill>
              </a:rPr>
              <a:t>&lt; ovdje upisati ciljeve projekta izučavanja, nastavnog susreta&gt;</a:t>
            </a:r>
          </a:p>
          <a:p>
            <a:endParaRPr lang="hr-HR" sz="900">
              <a:solidFill>
                <a:srgbClr val="000066"/>
              </a:solidFill>
            </a:endParaRPr>
          </a:p>
          <a:p>
            <a:endParaRPr lang="hr-HR" sz="900">
              <a:solidFill>
                <a:srgbClr val="000066"/>
              </a:solidFill>
            </a:endParaRPr>
          </a:p>
          <a:p>
            <a:endParaRPr lang="hr-HR" sz="900">
              <a:solidFill>
                <a:srgbClr val="000066"/>
              </a:solidFill>
            </a:endParaRPr>
          </a:p>
          <a:p>
            <a:endParaRPr lang="hr-HR" sz="900">
              <a:solidFill>
                <a:srgbClr val="000066"/>
              </a:solidFill>
            </a:endParaRPr>
          </a:p>
          <a:p>
            <a:r>
              <a:rPr lang="hr-HR" sz="900">
                <a:solidFill>
                  <a:srgbClr val="000066"/>
                </a:solidFill>
              </a:rPr>
              <a:t>&lt;upisati uporabljenu IC nastavnu tehnologiju&gt;</a:t>
            </a:r>
          </a:p>
          <a:p>
            <a:endParaRPr lang="hr-HR" sz="900" b="1"/>
          </a:p>
          <a:p>
            <a:r>
              <a:rPr lang="hr-HR" sz="900">
                <a:solidFill>
                  <a:srgbClr val="000066"/>
                </a:solidFill>
              </a:rPr>
              <a:t>&lt;</a:t>
            </a:r>
            <a:r>
              <a:rPr lang="hr-HR" sz="900" b="1">
                <a:solidFill>
                  <a:srgbClr val="000066"/>
                </a:solidFill>
              </a:rPr>
              <a:t> </a:t>
            </a:r>
            <a:r>
              <a:rPr lang="hr-HR" sz="900">
                <a:solidFill>
                  <a:srgbClr val="000066"/>
                </a:solidFill>
              </a:rPr>
              <a:t>kratki opis susreta i postignuća&gt;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n-US" sz="1000" b="1">
              <a:solidFill>
                <a:srgbClr val="000066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762000" y="540067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100" b="1">
                <a:solidFill>
                  <a:srgbClr val="000066"/>
                </a:solidFill>
              </a:rPr>
              <a:t>D</a:t>
            </a:r>
            <a:r>
              <a:rPr lang="hr-HR" sz="1100" b="1">
                <a:solidFill>
                  <a:srgbClr val="000066"/>
                </a:solidFill>
              </a:rPr>
              <a:t>okumenti:</a:t>
            </a:r>
            <a:endParaRPr lang="en-US" sz="1100" b="1">
              <a:solidFill>
                <a:srgbClr val="000066"/>
              </a:solidFill>
            </a:endParaRPr>
          </a:p>
        </p:txBody>
      </p:sp>
      <p:graphicFrame>
        <p:nvGraphicFramePr>
          <p:cNvPr id="2063" name="Object 1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86200" y="5489575"/>
          <a:ext cx="914400" cy="714375"/>
        </p:xfrm>
        <a:graphic>
          <a:graphicData uri="http://schemas.openxmlformats.org/presentationml/2006/ole">
            <p:oleObj spid="_x0000_s2063" name="Dokument" showAsIcon="1" r:id="rId4" imgW="914400" imgH="714240" progId="Word.Document.8">
              <p:embed/>
            </p:oleObj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62000" y="4432300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Autor:</a:t>
            </a:r>
            <a:endParaRPr lang="en-US" sz="1100" b="1">
              <a:solidFill>
                <a:srgbClr val="000066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438400" y="4503738"/>
            <a:ext cx="6172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100">
                <a:solidFill>
                  <a:srgbClr val="000066"/>
                </a:solidFill>
              </a:rPr>
              <a:t>&lt;upišite ime i prezime, zvanje, školu, grad&gt;</a:t>
            </a:r>
            <a:endParaRPr lang="en-US" sz="1100">
              <a:solidFill>
                <a:srgbClr val="000066"/>
              </a:solidFill>
            </a:endParaRPr>
          </a:p>
        </p:txBody>
      </p:sp>
      <p:sp>
        <p:nvSpPr>
          <p:cNvPr id="2066" name="Rectangl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274763" y="6510338"/>
            <a:ext cx="6826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7226300" y="5722938"/>
            <a:ext cx="102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graphicFrame>
        <p:nvGraphicFramePr>
          <p:cNvPr id="2083" name="Object 3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92400" y="5494338"/>
          <a:ext cx="914400" cy="714375"/>
        </p:xfrm>
        <a:graphic>
          <a:graphicData uri="http://schemas.openxmlformats.org/presentationml/2006/ole">
            <p:oleObj spid="_x0000_s2083" name="Dokument" showAsIcon="1" r:id="rId6" imgW="914400" imgH="71424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38400" y="1576388"/>
            <a:ext cx="434181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000" b="1">
                <a:solidFill>
                  <a:srgbClr val="000099"/>
                </a:solidFill>
              </a:rPr>
              <a:t>Planiranje, pripremanje i tijek susreta</a:t>
            </a:r>
          </a:p>
          <a:p>
            <a:endParaRPr lang="en-US" sz="1000" b="1">
              <a:solidFill>
                <a:srgbClr val="000099"/>
              </a:solidFill>
            </a:endParaRPr>
          </a:p>
          <a:p>
            <a:r>
              <a:rPr lang="hr-HR" sz="1000">
                <a:solidFill>
                  <a:srgbClr val="000066"/>
                </a:solidFill>
              </a:rPr>
              <a:t>Kliknite na donje dokumente koji će vam pomoći opisati, prikazati  kontekst u kojem se odvijao vaš projekt učenja, nastavni susret, nastavni sat…</a:t>
            </a:r>
          </a:p>
          <a:p>
            <a:endParaRPr lang="hr-HR" sz="1000">
              <a:solidFill>
                <a:srgbClr val="000066"/>
              </a:solidFill>
            </a:endParaRPr>
          </a:p>
          <a:p>
            <a:r>
              <a:rPr lang="hr-HR" sz="1000" b="1">
                <a:solidFill>
                  <a:srgbClr val="000066"/>
                </a:solidFill>
              </a:rPr>
              <a:t>Okruženje i planirane aktivnosti: </a:t>
            </a:r>
            <a:r>
              <a:rPr lang="hr-HR" sz="1000">
                <a:solidFill>
                  <a:srgbClr val="000066"/>
                </a:solidFill>
              </a:rPr>
              <a:t>&gt;ovdje upišite</a:t>
            </a:r>
            <a:r>
              <a:rPr lang="hr-HR" sz="1000" b="1">
                <a:solidFill>
                  <a:srgbClr val="000066"/>
                </a:solidFill>
              </a:rPr>
              <a:t>  </a:t>
            </a:r>
            <a:r>
              <a:rPr lang="hr-HR" sz="1000">
                <a:solidFill>
                  <a:srgbClr val="000066"/>
                </a:solidFill>
              </a:rPr>
              <a:t>informacije</a:t>
            </a:r>
            <a:r>
              <a:rPr lang="hr-HR" sz="1000" b="1">
                <a:solidFill>
                  <a:srgbClr val="000066"/>
                </a:solidFill>
              </a:rPr>
              <a:t> </a:t>
            </a:r>
            <a:r>
              <a:rPr lang="hr-HR" sz="1000">
                <a:solidFill>
                  <a:srgbClr val="000066"/>
                </a:solidFill>
              </a:rPr>
              <a:t>o školi, izvorima, odabiru teme i zadaćama planiranog susreta, vještinama potrebnim za ostvarenje, tijeku susreta i nastavnoj  tehnologiji&lt;</a:t>
            </a:r>
          </a:p>
          <a:p>
            <a:endParaRPr lang="hr-HR" sz="1000" b="1">
              <a:solidFill>
                <a:srgbClr val="000066"/>
              </a:solidFill>
            </a:endParaRPr>
          </a:p>
          <a:p>
            <a:r>
              <a:rPr lang="hr-HR" sz="1000" b="1">
                <a:solidFill>
                  <a:srgbClr val="000066"/>
                </a:solidFill>
              </a:rPr>
              <a:t>Skica učionice/prostora</a:t>
            </a:r>
            <a:r>
              <a:rPr lang="en-US" sz="1000" b="1">
                <a:solidFill>
                  <a:srgbClr val="000066"/>
                </a:solidFill>
              </a:rPr>
              <a:t>:</a:t>
            </a:r>
            <a:r>
              <a:rPr lang="hr-HR" sz="1000" b="1">
                <a:solidFill>
                  <a:srgbClr val="000066"/>
                </a:solidFill>
              </a:rPr>
              <a:t> </a:t>
            </a:r>
            <a:r>
              <a:rPr lang="hr-HR" sz="1000">
                <a:solidFill>
                  <a:srgbClr val="000066"/>
                </a:solidFill>
              </a:rPr>
              <a:t>&gt;</a:t>
            </a:r>
            <a:r>
              <a:rPr lang="en-US" sz="1000">
                <a:solidFill>
                  <a:srgbClr val="000066"/>
                </a:solidFill>
              </a:rPr>
              <a:t> </a:t>
            </a:r>
            <a:r>
              <a:rPr lang="hr-HR" sz="1000">
                <a:solidFill>
                  <a:srgbClr val="000066"/>
                </a:solidFill>
              </a:rPr>
              <a:t>upišite mjesto gdje se vaš projekt ostvario &lt;</a:t>
            </a:r>
            <a:endParaRPr lang="en-US" sz="1000">
              <a:solidFill>
                <a:srgbClr val="000066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46113" y="473392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Primjeri:</a:t>
            </a:r>
            <a:endParaRPr lang="en-US" sz="1100" b="1">
              <a:solidFill>
                <a:srgbClr val="000066"/>
              </a:solidFill>
            </a:endParaRPr>
          </a:p>
        </p:txBody>
      </p:sp>
      <p:graphicFrame>
        <p:nvGraphicFramePr>
          <p:cNvPr id="3080" name="Object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28913" y="4211638"/>
          <a:ext cx="914400" cy="714375"/>
        </p:xfrm>
        <a:graphic>
          <a:graphicData uri="http://schemas.openxmlformats.org/presentationml/2006/ole">
            <p:oleObj spid="_x0000_s3080" name="Document" showAsIcon="1" r:id="rId4" imgW="914400" imgH="714240" progId="Word.Document.8">
              <p:embed/>
            </p:oleObj>
          </a:graphicData>
        </a:graphic>
      </p:graphicFrame>
      <p:graphicFrame>
        <p:nvGraphicFramePr>
          <p:cNvPr id="3081" name="Object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760788" y="4183063"/>
          <a:ext cx="914400" cy="714375"/>
        </p:xfrm>
        <a:graphic>
          <a:graphicData uri="http://schemas.openxmlformats.org/presentationml/2006/ole">
            <p:oleObj spid="_x0000_s3081" name="Dokument" showAsIcon="1" r:id="rId5" imgW="914400" imgH="714240" progId="Word.Document.8">
              <p:embed/>
            </p:oleObj>
          </a:graphicData>
        </a:graphic>
      </p:graphicFrame>
      <p:graphicFrame>
        <p:nvGraphicFramePr>
          <p:cNvPr id="3084" name="Object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14900" y="4148138"/>
          <a:ext cx="914400" cy="714375"/>
        </p:xfrm>
        <a:graphic>
          <a:graphicData uri="http://schemas.openxmlformats.org/presentationml/2006/ole">
            <p:oleObj spid="_x0000_s3084" name="Dokument" showAsIcon="1" r:id="rId6" imgW="914400" imgH="714240" progId="Word.Document.8">
              <p:embed/>
            </p:oleObj>
          </a:graphicData>
        </a:graphic>
      </p:graphicFrame>
      <p:graphicFrame>
        <p:nvGraphicFramePr>
          <p:cNvPr id="3087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78125" y="5149850"/>
          <a:ext cx="914400" cy="800100"/>
        </p:xfrm>
        <a:graphic>
          <a:graphicData uri="http://schemas.openxmlformats.org/presentationml/2006/ole">
            <p:oleObj spid="_x0000_s3087" name="Dokument" showAsIcon="1" r:id="rId7" imgW="914400" imgH="80028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38400" y="1576388"/>
            <a:ext cx="43418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000" b="1">
                <a:solidFill>
                  <a:srgbClr val="000099"/>
                </a:solidFill>
              </a:rPr>
              <a:t>Primjeri prezentacije, razmišljanja  nastavnika i učenika</a:t>
            </a:r>
            <a:endParaRPr lang="en-US" sz="1000" b="1">
              <a:solidFill>
                <a:srgbClr val="000099"/>
              </a:solidFill>
            </a:endParaRPr>
          </a:p>
          <a:p>
            <a:r>
              <a:rPr lang="hr-HR" sz="1000">
                <a:solidFill>
                  <a:srgbClr val="000099"/>
                </a:solidFill>
              </a:rPr>
              <a:t>Kliknite na donje dokumente kako biste vidjeli primjere.</a:t>
            </a:r>
            <a:r>
              <a:rPr lang="en-US" sz="1000">
                <a:solidFill>
                  <a:srgbClr val="000066"/>
                </a:solidFill>
              </a:rPr>
              <a:t/>
            </a:r>
            <a:br>
              <a:rPr lang="en-US" sz="1000">
                <a:solidFill>
                  <a:srgbClr val="000066"/>
                </a:solidFill>
              </a:rPr>
            </a:br>
            <a:endParaRPr lang="en-US" sz="1000">
              <a:solidFill>
                <a:srgbClr val="000066"/>
              </a:solidFill>
            </a:endParaRPr>
          </a:p>
          <a:p>
            <a:r>
              <a:rPr lang="hr-HR" sz="1000" b="1">
                <a:solidFill>
                  <a:srgbClr val="000099"/>
                </a:solidFill>
              </a:rPr>
              <a:t>Primjeri uradaka:</a:t>
            </a:r>
            <a:r>
              <a:rPr lang="hr-HR" sz="1000">
                <a:solidFill>
                  <a:srgbClr val="000099"/>
                </a:solidFill>
              </a:rPr>
              <a:t> &gt;ovdje opišite aktivnosti učenika u projektu&lt;</a:t>
            </a:r>
          </a:p>
          <a:p>
            <a:endParaRPr lang="en-US" sz="1000">
              <a:solidFill>
                <a:srgbClr val="000099"/>
              </a:solidFill>
            </a:endParaRPr>
          </a:p>
          <a:p>
            <a:r>
              <a:rPr lang="hr-HR" sz="1000" b="1">
                <a:solidFill>
                  <a:srgbClr val="000099"/>
                </a:solidFill>
              </a:rPr>
              <a:t>Procjena nastavnika</a:t>
            </a:r>
            <a:r>
              <a:rPr lang="hr-HR" sz="1000">
                <a:solidFill>
                  <a:srgbClr val="000099"/>
                </a:solidFill>
              </a:rPr>
              <a:t>: &gt;upišite svoja razmišljanja o ulozi nastavnika  tijekom susreta koja uključuju smjernice za buduću implementaciju&lt;</a:t>
            </a:r>
          </a:p>
          <a:p>
            <a:endParaRPr lang="en-US" sz="1000">
              <a:solidFill>
                <a:srgbClr val="000099"/>
              </a:solidFill>
            </a:endParaRPr>
          </a:p>
          <a:p>
            <a:r>
              <a:rPr lang="hr-HR" sz="1000">
                <a:solidFill>
                  <a:srgbClr val="000099"/>
                </a:solidFill>
              </a:rPr>
              <a:t>Iz perspektive učenika/ sudionika</a:t>
            </a:r>
            <a:r>
              <a:rPr lang="en-US" sz="1000">
                <a:solidFill>
                  <a:srgbClr val="000099"/>
                </a:solidFill>
              </a:rPr>
              <a:t>: </a:t>
            </a:r>
            <a:r>
              <a:rPr lang="hr-HR" sz="1000">
                <a:solidFill>
                  <a:srgbClr val="000099"/>
                </a:solidFill>
              </a:rPr>
              <a:t>&gt; upišite dojmove, komentare i prijedloge učenika&lt;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62000" y="540067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Primjeri:</a:t>
            </a:r>
            <a:endParaRPr lang="en-US" sz="1100" b="1">
              <a:solidFill>
                <a:srgbClr val="000066"/>
              </a:solidFill>
            </a:endParaRPr>
          </a:p>
        </p:txBody>
      </p:sp>
      <p:graphicFrame>
        <p:nvGraphicFramePr>
          <p:cNvPr id="4116" name="Object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51150" y="5248275"/>
          <a:ext cx="914400" cy="714375"/>
        </p:xfrm>
        <a:graphic>
          <a:graphicData uri="http://schemas.openxmlformats.org/presentationml/2006/ole">
            <p:oleObj spid="_x0000_s4116" name="Dokument" showAsIcon="1" r:id="rId4" imgW="914400" imgH="714240" progId="Word.Document.8">
              <p:embed/>
            </p:oleObj>
          </a:graphicData>
        </a:graphic>
      </p:graphicFrame>
      <p:graphicFrame>
        <p:nvGraphicFramePr>
          <p:cNvPr id="4117" name="Object 2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44975" y="5262563"/>
          <a:ext cx="914400" cy="714375"/>
        </p:xfrm>
        <a:graphic>
          <a:graphicData uri="http://schemas.openxmlformats.org/presentationml/2006/ole">
            <p:oleObj spid="_x0000_s4117" name="Dokument" showAsIcon="1" r:id="rId5" imgW="914400" imgH="71424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38400" y="1576388"/>
            <a:ext cx="4341813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Izvori poučavanja</a:t>
            </a:r>
            <a:endParaRPr lang="en-US" sz="1000" b="1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</a:rPr>
              <a:t>Kliknite na donji dokument kako biste vidjeli izvore (bibliografske jedinice, on-line izvore ili druge izvore)  koji su korišteni za pripremanje i izučavanje teme.</a:t>
            </a:r>
          </a:p>
          <a:p>
            <a:endParaRPr lang="hr-HR" sz="1000" b="1">
              <a:solidFill>
                <a:srgbClr val="000066"/>
              </a:solidFill>
            </a:endParaRPr>
          </a:p>
          <a:p>
            <a:r>
              <a:rPr lang="hr-HR" sz="1000" b="1">
                <a:solidFill>
                  <a:srgbClr val="000066"/>
                </a:solidFill>
              </a:rPr>
              <a:t>Izvori planirani za učenike</a:t>
            </a:r>
            <a:r>
              <a:rPr lang="en-US" sz="1000" b="1">
                <a:solidFill>
                  <a:srgbClr val="000066"/>
                </a:solidFill>
              </a:rPr>
              <a:t>: </a:t>
            </a:r>
            <a:r>
              <a:rPr lang="hr-HR" sz="1000">
                <a:solidFill>
                  <a:srgbClr val="000066"/>
                </a:solidFill>
              </a:rPr>
              <a:t>&gt;upišite koje ste izvore učenja predložili i osigurali za učenike, jesu li sudjelovali roditelji ili drugi odrasli,  a što je od strane učenika, bilo izvorom, ishodištem projekta?&lt;</a:t>
            </a:r>
          </a:p>
          <a:p>
            <a:endParaRPr lang="hr-HR" sz="1000">
              <a:solidFill>
                <a:srgbClr val="000066"/>
              </a:solidFill>
            </a:endParaRPr>
          </a:p>
          <a:p>
            <a:r>
              <a:rPr lang="en-US" sz="1000">
                <a:solidFill>
                  <a:srgbClr val="000066"/>
                </a:solidFill>
              </a:rPr>
              <a:t>Class Server:</a:t>
            </a:r>
            <a:r>
              <a:rPr lang="hr-HR" sz="1000">
                <a:solidFill>
                  <a:srgbClr val="000066"/>
                </a:solidFill>
              </a:rPr>
              <a:t>&gt;ukoliko ste koristili ovaj program, ovdje ga možete prezentirati&lt;</a:t>
            </a:r>
            <a:endParaRPr lang="en-US" sz="1000">
              <a:solidFill>
                <a:srgbClr val="000066"/>
              </a:solidFill>
            </a:endParaRPr>
          </a:p>
          <a:p>
            <a:endParaRPr lang="hr-HR" sz="1000">
              <a:solidFill>
                <a:srgbClr val="000066"/>
              </a:solidFill>
            </a:endParaRPr>
          </a:p>
          <a:p>
            <a:r>
              <a:rPr lang="en-US" sz="1000">
                <a:solidFill>
                  <a:srgbClr val="000066"/>
                </a:solidFill>
              </a:rPr>
              <a:t>&lt;</a:t>
            </a:r>
            <a:r>
              <a:rPr lang="hr-HR" sz="1000">
                <a:solidFill>
                  <a:srgbClr val="000066"/>
                </a:solidFill>
              </a:rPr>
              <a:t>Upišite ili  priložite druge detalje važne za dokumentiranje projekta</a:t>
            </a:r>
            <a:r>
              <a:rPr lang="en-US" sz="1000">
                <a:solidFill>
                  <a:srgbClr val="000066"/>
                </a:solidFill>
              </a:rPr>
              <a:t>&gt;</a:t>
            </a:r>
          </a:p>
          <a:p>
            <a:pPr>
              <a:spcBef>
                <a:spcPct val="50000"/>
              </a:spcBef>
            </a:pPr>
            <a:endParaRPr lang="hr-HR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n-US" sz="1000">
              <a:solidFill>
                <a:srgbClr val="000066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62000" y="540067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Izvori:</a:t>
            </a:r>
            <a:endParaRPr lang="en-US" sz="1100" b="1">
              <a:solidFill>
                <a:srgbClr val="000066"/>
              </a:solidFill>
            </a:endParaRPr>
          </a:p>
        </p:txBody>
      </p:sp>
      <p:graphicFrame>
        <p:nvGraphicFramePr>
          <p:cNvPr id="5134" name="Object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751138" y="5089525"/>
          <a:ext cx="914400" cy="714375"/>
        </p:xfrm>
        <a:graphic>
          <a:graphicData uri="http://schemas.openxmlformats.org/presentationml/2006/ole">
            <p:oleObj spid="_x0000_s5134" name="Dokument" showAsIcon="1" r:id="rId4" imgW="914400" imgH="71424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38400" y="1576388"/>
            <a:ext cx="4341813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Vrijednosti</a:t>
            </a:r>
            <a:r>
              <a:rPr lang="en-US" sz="1000" b="1">
                <a:solidFill>
                  <a:srgbClr val="000066"/>
                </a:solidFill>
              </a:rPr>
              <a:t> </a:t>
            </a:r>
            <a:r>
              <a:rPr lang="hr-HR" sz="1000" b="1">
                <a:solidFill>
                  <a:srgbClr val="000066"/>
                </a:solidFill>
              </a:rPr>
              <a:t>+ </a:t>
            </a:r>
            <a:r>
              <a:rPr lang="en-US" sz="1000" b="1">
                <a:solidFill>
                  <a:srgbClr val="000066"/>
                </a:solidFill>
              </a:rPr>
              <a:t> Standar</a:t>
            </a:r>
            <a:r>
              <a:rPr lang="hr-HR" sz="1000" b="1">
                <a:solidFill>
                  <a:srgbClr val="000066"/>
                </a:solidFill>
              </a:rPr>
              <a:t>di</a:t>
            </a:r>
            <a:endParaRPr lang="en-US" sz="1000" b="1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</a:rPr>
              <a:t>Kliknite na donji dokument kako biste vidjeli predložene standarde.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Vrijednosti</a:t>
            </a:r>
            <a:r>
              <a:rPr lang="en-US" sz="1000" b="1">
                <a:solidFill>
                  <a:srgbClr val="000066"/>
                </a:solidFill>
              </a:rPr>
              <a:t>: </a:t>
            </a:r>
            <a:r>
              <a:rPr lang="hr-HR" sz="1000">
                <a:solidFill>
                  <a:srgbClr val="000066"/>
                </a:solidFill>
              </a:rPr>
              <a:t>&gt;upišite koje su vas vrijednosti vodile prema ostvarenju projekta; po čemu su vaši učenici mogli vidjeti da je projekt vrijedio, koliko je bio u suglasju s njihovim vrijednostima?&lt;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“Mapiranje”  standarda</a:t>
            </a:r>
            <a:r>
              <a:rPr lang="en-US" sz="1000" b="1">
                <a:solidFill>
                  <a:srgbClr val="000066"/>
                </a:solidFill>
              </a:rPr>
              <a:t>: </a:t>
            </a:r>
            <a:r>
              <a:rPr lang="hr-HR" sz="1000" b="1">
                <a:solidFill>
                  <a:srgbClr val="000066"/>
                </a:solidFill>
              </a:rPr>
              <a:t>&gt;</a:t>
            </a:r>
            <a:r>
              <a:rPr lang="hr-HR" sz="1000">
                <a:solidFill>
                  <a:srgbClr val="000066"/>
                </a:solidFill>
              </a:rPr>
              <a:t>označite ciljeve projekta učenja u skladu sa standardima kurikuluma&lt;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n-US" sz="11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n-US" sz="1100">
              <a:solidFill>
                <a:srgbClr val="000066"/>
              </a:solidFill>
            </a:endParaRPr>
          </a:p>
        </p:txBody>
      </p:sp>
      <p:graphicFrame>
        <p:nvGraphicFramePr>
          <p:cNvPr id="6153" name="Object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87663" y="5183188"/>
          <a:ext cx="914400" cy="800100"/>
        </p:xfrm>
        <a:graphic>
          <a:graphicData uri="http://schemas.openxmlformats.org/presentationml/2006/ole">
            <p:oleObj spid="_x0000_s6153" name="Dokument" showAsIcon="1" r:id="rId4" imgW="914400" imgH="800280" progId="Word.Document.8">
              <p:embed/>
            </p:oleObj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62000" y="540067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Dokumenti:</a:t>
            </a:r>
            <a:endParaRPr lang="en-US" sz="11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438400" y="1576388"/>
            <a:ext cx="4341813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Vodič kroz razred</a:t>
            </a:r>
            <a:endParaRPr lang="en-US" sz="1000" b="1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</a:rPr>
              <a:t>Kliknite na donje dokumente kako biste učili iz ovog projekta i kreirali svoj vlastiti razredni projekt .</a:t>
            </a:r>
          </a:p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Polazište</a:t>
            </a:r>
            <a:r>
              <a:rPr lang="en-US" sz="1000" b="1">
                <a:solidFill>
                  <a:srgbClr val="000066"/>
                </a:solidFill>
              </a:rPr>
              <a:t>:</a:t>
            </a:r>
            <a:r>
              <a:rPr lang="en-US" sz="1000">
                <a:solidFill>
                  <a:srgbClr val="000066"/>
                </a:solidFill>
              </a:rPr>
              <a:t> </a:t>
            </a:r>
            <a:r>
              <a:rPr lang="hr-HR" sz="1000">
                <a:solidFill>
                  <a:srgbClr val="000066"/>
                </a:solidFill>
              </a:rPr>
              <a:t>&gt;postavite pitanja koja valja imati na umu tijekom upoznavanja ovog projekta&lt;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Uporaba VPR modela</a:t>
            </a:r>
            <a:r>
              <a:rPr lang="en-US" sz="1000" b="1">
                <a:solidFill>
                  <a:srgbClr val="000066"/>
                </a:solidFill>
              </a:rPr>
              <a:t>:</a:t>
            </a:r>
            <a:r>
              <a:rPr lang="hr-HR" sz="1000">
                <a:solidFill>
                  <a:srgbClr val="000066"/>
                </a:solidFill>
              </a:rPr>
              <a:t>&gt;</a:t>
            </a:r>
            <a:r>
              <a:rPr lang="en-US" sz="1000">
                <a:solidFill>
                  <a:srgbClr val="000066"/>
                </a:solidFill>
              </a:rPr>
              <a:t> </a:t>
            </a:r>
            <a:r>
              <a:rPr lang="hr-HR" sz="1000">
                <a:solidFill>
                  <a:srgbClr val="000066"/>
                </a:solidFill>
              </a:rPr>
              <a:t>pitanja s kojima se valja upoznati prije kreiranja projekta integracije tehnologije, temeljenog na VPR&lt;</a:t>
            </a:r>
          </a:p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Procjena autentičnosti</a:t>
            </a:r>
            <a:r>
              <a:rPr lang="en-US" sz="1000" b="1">
                <a:solidFill>
                  <a:srgbClr val="000066"/>
                </a:solidFill>
              </a:rPr>
              <a:t>:</a:t>
            </a:r>
            <a:r>
              <a:rPr lang="en-US" sz="1000">
                <a:solidFill>
                  <a:srgbClr val="000066"/>
                </a:solidFill>
              </a:rPr>
              <a:t> </a:t>
            </a:r>
            <a:r>
              <a:rPr lang="hr-HR" sz="1000">
                <a:solidFill>
                  <a:srgbClr val="000066"/>
                </a:solidFill>
              </a:rPr>
              <a:t>&gt;opišite kako procjena pomaže učenicima u primjenjivosti naučenog znanja&lt;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</a:rPr>
              <a:t>Impl</a:t>
            </a:r>
            <a:r>
              <a:rPr lang="hr-HR" sz="1000" b="1">
                <a:solidFill>
                  <a:srgbClr val="000066"/>
                </a:solidFill>
              </a:rPr>
              <a:t>ementacija projekta</a:t>
            </a:r>
            <a:r>
              <a:rPr lang="en-US" sz="1000">
                <a:solidFill>
                  <a:srgbClr val="000066"/>
                </a:solidFill>
              </a:rPr>
              <a:t>: </a:t>
            </a:r>
            <a:r>
              <a:rPr lang="hr-HR" sz="1000">
                <a:solidFill>
                  <a:srgbClr val="000066"/>
                </a:solidFill>
              </a:rPr>
              <a:t>&gt;neka pitanja s kojima će se posjetitelji vašeg primjera VPR  upoznati tijekom eventualne implementacije u svoj projekt učenja&lt;</a:t>
            </a:r>
            <a:endParaRPr lang="en-US" sz="1000">
              <a:solidFill>
                <a:srgbClr val="000066"/>
              </a:solidFill>
            </a:endParaRPr>
          </a:p>
        </p:txBody>
      </p:sp>
      <p:graphicFrame>
        <p:nvGraphicFramePr>
          <p:cNvPr id="7173" name="Object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20938" y="5429250"/>
          <a:ext cx="914400" cy="800100"/>
        </p:xfrm>
        <a:graphic>
          <a:graphicData uri="http://schemas.openxmlformats.org/presentationml/2006/ole">
            <p:oleObj spid="_x0000_s7173" name="Dokument" showAsIcon="1" r:id="rId4" imgW="914400" imgH="800280" progId="Word.Document.8">
              <p:embed/>
            </p:oleObj>
          </a:graphicData>
        </a:graphic>
      </p:graphicFrame>
      <p:graphicFrame>
        <p:nvGraphicFramePr>
          <p:cNvPr id="7174" name="Object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336925" y="5478463"/>
          <a:ext cx="914400" cy="714375"/>
        </p:xfrm>
        <a:graphic>
          <a:graphicData uri="http://schemas.openxmlformats.org/presentationml/2006/ole">
            <p:oleObj spid="_x0000_s7174" name="Dokument" showAsIcon="1" r:id="rId5" imgW="914400" imgH="714240" progId="Word.Document.8">
              <p:embed/>
            </p:oleObj>
          </a:graphicData>
        </a:graphic>
      </p:graphicFrame>
      <p:graphicFrame>
        <p:nvGraphicFramePr>
          <p:cNvPr id="7175" name="Object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56088" y="5472113"/>
          <a:ext cx="914400" cy="714375"/>
        </p:xfrm>
        <a:graphic>
          <a:graphicData uri="http://schemas.openxmlformats.org/presentationml/2006/ole">
            <p:oleObj spid="_x0000_s7175" name="Dokument" showAsIcon="1" r:id="rId6" imgW="914400" imgH="714240" progId="Word.Document.8">
              <p:embed/>
            </p:oleObj>
          </a:graphicData>
        </a:graphic>
      </p:graphicFrame>
      <p:graphicFrame>
        <p:nvGraphicFramePr>
          <p:cNvPr id="7176" name="Object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46675" y="5472113"/>
          <a:ext cx="914400" cy="714375"/>
        </p:xfrm>
        <a:graphic>
          <a:graphicData uri="http://schemas.openxmlformats.org/presentationml/2006/ole">
            <p:oleObj spid="_x0000_s7176" name="Dokument" showAsIcon="1" r:id="rId7" imgW="914400" imgH="714240" progId="Word.Document.8">
              <p:embed/>
            </p:oleObj>
          </a:graphicData>
        </a:graphic>
      </p:graphicFrame>
      <p:graphicFrame>
        <p:nvGraphicFramePr>
          <p:cNvPr id="7177" name="Object 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064250" y="5472113"/>
          <a:ext cx="914400" cy="714375"/>
        </p:xfrm>
        <a:graphic>
          <a:graphicData uri="http://schemas.openxmlformats.org/presentationml/2006/ole">
            <p:oleObj spid="_x0000_s7177" name="Dokument" showAsIcon="1" r:id="rId8" imgW="914400" imgH="714240" progId="Word.Document.8">
              <p:embed/>
            </p:oleObj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62000" y="540067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Primjeri:</a:t>
            </a:r>
            <a:endParaRPr lang="en-US" sz="11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38400" y="1576388"/>
            <a:ext cx="43418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Vodič za pripremu nastavnika</a:t>
            </a:r>
            <a:endParaRPr lang="en-US" sz="1000" b="1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</a:rPr>
              <a:t>Kliknite na donje primjere koji će vam pomoći tijekom izrade projekta.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Kako implementirati ovaj projekt:</a:t>
            </a:r>
            <a:r>
              <a:rPr lang="en-US" sz="1000">
                <a:solidFill>
                  <a:srgbClr val="000066"/>
                </a:solidFill>
              </a:rPr>
              <a:t> </a:t>
            </a:r>
            <a:r>
              <a:rPr lang="hr-HR" sz="1000">
                <a:solidFill>
                  <a:srgbClr val="000066"/>
                </a:solidFill>
              </a:rPr>
              <a:t>&gt; napišite prijedloge, upute, mogućnosti za primjenu svoga  projekta u nekim drugim uvjetima&lt;</a:t>
            </a:r>
            <a:endParaRPr lang="hr-HR" sz="10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62000" y="540067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100" b="1">
                <a:solidFill>
                  <a:srgbClr val="000066"/>
                </a:solidFill>
              </a:rPr>
              <a:t>Pomoć i primjeri:</a:t>
            </a:r>
            <a:endParaRPr lang="en-US" sz="1100" b="1">
              <a:solidFill>
                <a:srgbClr val="000066"/>
              </a:solidFill>
            </a:endParaRPr>
          </a:p>
        </p:txBody>
      </p:sp>
      <p:graphicFrame>
        <p:nvGraphicFramePr>
          <p:cNvPr id="9230" name="Object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940050" y="5248275"/>
          <a:ext cx="914400" cy="714375"/>
        </p:xfrm>
        <a:graphic>
          <a:graphicData uri="http://schemas.openxmlformats.org/presentationml/2006/ole">
            <p:oleObj spid="_x0000_s9230" name="Dokument" showAsIcon="1" r:id="rId4" imgW="914400" imgH="714240" progId="Word.Document.8">
              <p:embed/>
            </p:oleObj>
          </a:graphicData>
        </a:graphic>
      </p:graphicFrame>
      <p:graphicFrame>
        <p:nvGraphicFramePr>
          <p:cNvPr id="9232" name="Object 16">
            <a:hlinkClick r:id="" action="ppaction://ole?verb=2"/>
          </p:cNvPr>
          <p:cNvGraphicFramePr>
            <a:graphicFrameLocks noChangeAspect="1"/>
          </p:cNvGraphicFramePr>
          <p:nvPr/>
        </p:nvGraphicFramePr>
        <p:xfrm>
          <a:off x="4202113" y="5262563"/>
          <a:ext cx="914400" cy="714375"/>
        </p:xfrm>
        <a:graphic>
          <a:graphicData uri="http://schemas.openxmlformats.org/presentationml/2006/ole">
            <p:oleObj spid="_x0000_s9232" name="Prezentacija" showAsIcon="1" r:id="rId5" imgW="914400" imgH="714240" progId="PowerPoint.Show.8">
              <p:embed/>
            </p:oleObj>
          </a:graphicData>
        </a:graphic>
      </p:graphicFrame>
      <p:graphicFrame>
        <p:nvGraphicFramePr>
          <p:cNvPr id="9234" name="Object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75263" y="5248275"/>
          <a:ext cx="914400" cy="714375"/>
        </p:xfrm>
        <a:graphic>
          <a:graphicData uri="http://schemas.openxmlformats.org/presentationml/2006/ole">
            <p:oleObj spid="_x0000_s9234" name="Grafikon" showAsIcon="1" r:id="rId6" imgW="914400" imgH="714240" progId="Excel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4738" y="1600200"/>
            <a:ext cx="4237037" cy="2406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hr-HR" sz="1000" b="1">
                <a:solidFill>
                  <a:srgbClr val="000066"/>
                </a:solidFill>
              </a:rPr>
              <a:t>Moji / naši prilozi stručnom usavršavanju nastavnika: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sz="1000" b="1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1000">
                <a:solidFill>
                  <a:srgbClr val="000066"/>
                </a:solidFill>
              </a:rPr>
              <a:t>&gt;upišite sadržaje, izvore koji mogu pomoći daljem stručnom usavršavanju nastavnika, vaših kolega:&lt;</a:t>
            </a:r>
          </a:p>
          <a:p>
            <a:pPr>
              <a:lnSpc>
                <a:spcPct val="80000"/>
              </a:lnSpc>
            </a:pPr>
            <a:endParaRPr lang="hr-HR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1000">
                <a:solidFill>
                  <a:srgbClr val="000066"/>
                </a:solidFill>
              </a:rPr>
              <a:t>&gt;priložite primjere kojima ćete to dokumentirati&lt;</a:t>
            </a:r>
          </a:p>
          <a:p>
            <a:pPr>
              <a:lnSpc>
                <a:spcPct val="80000"/>
              </a:lnSpc>
            </a:pPr>
            <a:endParaRPr lang="hr-HR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1000">
                <a:solidFill>
                  <a:srgbClr val="000066"/>
                </a:solidFill>
              </a:rPr>
              <a:t>&gt;postavite nova pitanja kao prilog razvoju profesije ili neke specifične vještine važne za praksu&lt;</a:t>
            </a: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38400" y="1574800"/>
            <a:ext cx="450373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000" b="1">
                <a:solidFill>
                  <a:srgbClr val="000066"/>
                </a:solidFill>
              </a:rPr>
              <a:t>Neki primjeri Virtualnih putovanja razredom iz Ujedinjenog kraljevstva dio su web stranica Inovativnih nastavnika</a:t>
            </a:r>
            <a:r>
              <a:rPr lang="en-US" sz="1000" b="1">
                <a:solidFill>
                  <a:srgbClr val="000066"/>
                </a:solidFill>
              </a:rPr>
              <a:t> http://</a:t>
            </a:r>
            <a:r>
              <a:rPr lang="en-US" sz="1000" b="1">
                <a:solidFill>
                  <a:srgbClr val="000066"/>
                </a:solidFill>
                <a:hlinkClick r:id="rId3"/>
              </a:rPr>
              <a:t>www.theeducationcommunity.com</a:t>
            </a:r>
            <a:r>
              <a:rPr lang="en-US" sz="1000" b="1">
                <a:solidFill>
                  <a:srgbClr val="000066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hr-HR" sz="1000">
                <a:solidFill>
                  <a:srgbClr val="000066"/>
                </a:solidFill>
              </a:rPr>
              <a:t>Kliknite na donje linkove kako biste se upoznali s izvorima učenja  Microsoft Officea i drugih softwarea:</a:t>
            </a:r>
          </a:p>
          <a:p>
            <a:pPr>
              <a:spcBef>
                <a:spcPct val="50000"/>
              </a:spcBef>
            </a:pPr>
            <a:endParaRPr lang="en-US" sz="1000">
              <a:solidFill>
                <a:srgbClr val="000066"/>
              </a:solidFill>
            </a:endParaRPr>
          </a:p>
          <a:p>
            <a:r>
              <a:rPr lang="hr-HR" sz="1000">
                <a:solidFill>
                  <a:srgbClr val="000066"/>
                </a:solidFill>
              </a:rPr>
              <a:t>Najnovije učionički izvore, stručni i razvojni alati za zajednicu praktičara i stručnjaka:</a:t>
            </a:r>
          </a:p>
          <a:p>
            <a:r>
              <a:rPr lang="en-US" sz="1000">
                <a:solidFill>
                  <a:srgbClr val="000066"/>
                </a:solidFill>
                <a:hlinkClick r:id="rId4"/>
              </a:rPr>
              <a:t>http://www.microsoft.com/education/?ID=EducatorNetwork</a:t>
            </a:r>
            <a:endParaRPr lang="en-US" sz="1000">
              <a:solidFill>
                <a:srgbClr val="000066"/>
              </a:solidFill>
            </a:endParaRPr>
          </a:p>
          <a:p>
            <a:endParaRPr lang="en-US" sz="1000">
              <a:solidFill>
                <a:srgbClr val="000066"/>
              </a:solidFill>
            </a:endParaRPr>
          </a:p>
          <a:p>
            <a:r>
              <a:rPr lang="hr-HR" sz="1000">
                <a:solidFill>
                  <a:srgbClr val="000066"/>
                </a:solidFill>
              </a:rPr>
              <a:t>Učenje za kreiranje bogatog iskustva učenja korištenjem Microsoftovih proizvoda i tehnologije:</a:t>
            </a:r>
            <a:r>
              <a:rPr lang="en-US" sz="1000">
                <a:solidFill>
                  <a:srgbClr val="000066"/>
                </a:solidFill>
              </a:rPr>
              <a:t/>
            </a:r>
            <a:br>
              <a:rPr lang="en-US" sz="1000">
                <a:solidFill>
                  <a:srgbClr val="000066"/>
                </a:solidFill>
              </a:rPr>
            </a:br>
            <a:r>
              <a:rPr lang="en-US" sz="1000">
                <a:solidFill>
                  <a:srgbClr val="000066"/>
                </a:solidFill>
                <a:hlinkClick r:id="rId5"/>
              </a:rPr>
              <a:t>http://www.microsoft.com/education/?ID=Tutorials</a:t>
            </a:r>
            <a:endParaRPr lang="en-US" sz="1000">
              <a:solidFill>
                <a:srgbClr val="000066"/>
              </a:solidFill>
            </a:endParaRPr>
          </a:p>
          <a:p>
            <a:endParaRPr lang="en-US" sz="1000">
              <a:solidFill>
                <a:srgbClr val="000066"/>
              </a:solidFill>
            </a:endParaRPr>
          </a:p>
          <a:p>
            <a:r>
              <a:rPr lang="hr-HR" sz="1000">
                <a:solidFill>
                  <a:srgbClr val="000066"/>
                </a:solidFill>
              </a:rPr>
              <a:t>Pismene pripreme s bogatstvom ideja za integraciju tehnologije u poučavanje i učenje:</a:t>
            </a:r>
            <a:endParaRPr lang="en-US" sz="1000">
              <a:solidFill>
                <a:srgbClr val="000066"/>
              </a:solidFill>
            </a:endParaRPr>
          </a:p>
          <a:p>
            <a:r>
              <a:rPr lang="en-US" sz="1000">
                <a:solidFill>
                  <a:srgbClr val="000066"/>
                </a:solidFill>
                <a:hlinkClick r:id="rId6"/>
              </a:rPr>
              <a:t>http://www.microsoft.com/education/?ID=LessonPlans</a:t>
            </a:r>
            <a:endParaRPr lang="en-US" sz="1000">
              <a:solidFill>
                <a:srgbClr val="000066"/>
              </a:solidFill>
            </a:endParaRPr>
          </a:p>
          <a:p>
            <a:endParaRPr lang="en-US" sz="1000">
              <a:solidFill>
                <a:srgbClr val="000066"/>
              </a:solidFill>
            </a:endParaRPr>
          </a:p>
          <a:p>
            <a:r>
              <a:rPr lang="hr-HR" sz="1000" b="1">
                <a:solidFill>
                  <a:srgbClr val="000066"/>
                </a:solidFill>
              </a:rPr>
              <a:t>Preporuke za nastavnike: aplikacije za učenje matematike, znanosti, umjetnosti…</a:t>
            </a:r>
            <a:r>
              <a:rPr lang="en-US" sz="1000">
                <a:solidFill>
                  <a:srgbClr val="000066"/>
                </a:solidFill>
              </a:rPr>
              <a:t>. </a:t>
            </a:r>
          </a:p>
          <a:p>
            <a:r>
              <a:rPr lang="en-US" sz="1000">
                <a:solidFill>
                  <a:srgbClr val="000066"/>
                </a:solidFill>
                <a:hlinkClick r:id="rId7"/>
              </a:rPr>
              <a:t>http://www.microsoft.com/education/default.asp?ID=ClassTipsArchive</a:t>
            </a:r>
            <a:endParaRPr lang="en-US" sz="10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n-US" sz="1000">
              <a:solidFill>
                <a:srgbClr val="000066"/>
              </a:solidFill>
            </a:endParaRPr>
          </a:p>
        </p:txBody>
      </p:sp>
      <p:sp>
        <p:nvSpPr>
          <p:cNvPr id="11269" name="Rectangle 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162175" y="6451600"/>
            <a:ext cx="855663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tualno_putovanje_razredom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CC"/>
      </a:hlink>
      <a:folHlink>
        <a:srgbClr val="0000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virtualno_putovanje_razredom</Template>
  <TotalTime>0</TotalTime>
  <Words>594</Words>
  <Application>Microsoft PowerPoint</Application>
  <PresentationFormat>Prikaz na zaslonu (4:3)</PresentationFormat>
  <Paragraphs>95</Paragraphs>
  <Slides>9</Slides>
  <Notes>8</Notes>
  <HiddenSlides>0</HiddenSlides>
  <MMClips>0</MMClips>
  <ScaleCrop>false</ScaleCrop>
  <HeadingPairs>
    <vt:vector size="8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5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virtualno_putovanje_razredom</vt:lpstr>
      <vt:lpstr>Dokument Microsoft Worda</vt:lpstr>
      <vt:lpstr>Microsoft Wordov dokument</vt:lpstr>
      <vt:lpstr>Dokument programa Microsoft Office Word 97 - 2003</vt:lpstr>
      <vt:lpstr>Microsoft PowerPointova prezentacija</vt:lpstr>
      <vt:lpstr>Microsoft Office Excelov grafikon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Warner Brothers Movie World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subject>Last Modified 100302</dc:subject>
  <dc:creator>Blaženka</dc:creator>
  <cp:lastModifiedBy>Blaženka</cp:lastModifiedBy>
  <cp:revision>1</cp:revision>
  <dcterms:created xsi:type="dcterms:W3CDTF">2009-12-16T18:53:44Z</dcterms:created>
  <dcterms:modified xsi:type="dcterms:W3CDTF">2009-12-16T18:54:30Z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Description">
    <vt:lpwstr>Virtual Classroom Tours (VCTs) are an important part of the Innovative teachers Programme._x000d_
_x000d_
This stack gives a template for a VCT</vt:lpwstr>
  </property>
</Properties>
</file>