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FF2F"/>
    <a:srgbClr val="D67F58"/>
    <a:srgbClr val="E04E63"/>
    <a:srgbClr val="C2313E"/>
    <a:srgbClr val="B76537"/>
    <a:srgbClr val="BB7733"/>
    <a:srgbClr val="E0664E"/>
    <a:srgbClr val="680E17"/>
    <a:srgbClr val="37287B"/>
    <a:srgbClr val="514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1350110"/>
            <a:ext cx="8102667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A6FF2F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335274"/>
            <a:ext cx="8085130" cy="10689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30" y="281175"/>
            <a:ext cx="8246070" cy="89984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655520"/>
            <a:ext cx="8246070" cy="309116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90" y="460824"/>
            <a:ext cx="6421041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89" y="1323749"/>
            <a:ext cx="6421041" cy="334411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79" y="343447"/>
            <a:ext cx="8076896" cy="90286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A6FF2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08224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80621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08224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80621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1350110"/>
            <a:ext cx="3206805" cy="1527050"/>
          </a:xfrm>
        </p:spPr>
        <p:txBody>
          <a:bodyPr>
            <a:normAutofit/>
          </a:bodyPr>
          <a:lstStyle/>
          <a:p>
            <a:r>
              <a:rPr lang="hr-HR" dirty="0" smtClean="0"/>
              <a:t>John </a:t>
            </a:r>
            <a:r>
              <a:rPr lang="hr-HR" dirty="0" err="1" smtClean="0"/>
              <a:t>Tyndall</a:t>
            </a:r>
            <a:r>
              <a:rPr lang="hr-HR" dirty="0" smtClean="0"/>
              <a:t> – irski fizičar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400" dirty="0" smtClean="0"/>
              <a:t>Jakov Klarić, 8. 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Što je učinak staklenika?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40730" y="2266340"/>
            <a:ext cx="855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Učinak staklenika </a:t>
            </a:r>
            <a:r>
              <a:rPr lang="hr-HR" dirty="0"/>
              <a:t>je </a:t>
            </a:r>
            <a:r>
              <a:rPr lang="hr-HR" b="1" dirty="0"/>
              <a:t>zagrijavanje</a:t>
            </a:r>
            <a:r>
              <a:rPr lang="hr-HR" dirty="0"/>
              <a:t> Zemljine površine i donjih slojeva </a:t>
            </a:r>
            <a:r>
              <a:rPr lang="hr-HR" b="1" dirty="0"/>
              <a:t>atmosfere propuštanjem zračenja</a:t>
            </a:r>
            <a:r>
              <a:rPr lang="hr-HR" dirty="0"/>
              <a:t>: atmosfera </a:t>
            </a:r>
            <a:r>
              <a:rPr lang="hr-HR" b="1" dirty="0"/>
              <a:t>propušta </a:t>
            </a:r>
            <a:r>
              <a:rPr lang="hr-HR" b="1" dirty="0" smtClean="0"/>
              <a:t>sunčevu svjetlost </a:t>
            </a:r>
            <a:r>
              <a:rPr lang="hr-HR" dirty="0"/>
              <a:t>koja zagrijava Zemlju, a dio te energije </a:t>
            </a:r>
            <a:r>
              <a:rPr lang="hr-HR" b="1" dirty="0"/>
              <a:t>reemitira se natrag u atmosferu.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40730" y="3335275"/>
            <a:ext cx="4733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Što je globalno zagrijavanje?</a:t>
            </a:r>
            <a:endParaRPr lang="hr-HR" sz="20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40730" y="4090329"/>
            <a:ext cx="581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Globalno zagrijavanje </a:t>
            </a:r>
            <a:r>
              <a:rPr lang="hr-HR" dirty="0"/>
              <a:t>– </a:t>
            </a:r>
            <a:r>
              <a:rPr lang="hr-HR" b="1" dirty="0"/>
              <a:t>svjetski</a:t>
            </a:r>
            <a:r>
              <a:rPr lang="hr-HR" dirty="0"/>
              <a:t> problem uzrokovan </a:t>
            </a:r>
            <a:r>
              <a:rPr lang="hr-HR" b="1" dirty="0"/>
              <a:t>učinkom </a:t>
            </a:r>
            <a:r>
              <a:rPr lang="hr-HR" b="1" dirty="0" smtClean="0"/>
              <a:t>staklenika.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8051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Za čime je </a:t>
            </a:r>
            <a:r>
              <a:rPr lang="hr-HR" sz="2400" dirty="0" err="1" smtClean="0"/>
              <a:t>Tyndall</a:t>
            </a:r>
            <a:r>
              <a:rPr lang="hr-HR" sz="2400" dirty="0" smtClean="0"/>
              <a:t> izrazio želju?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40730" y="3075035"/>
            <a:ext cx="839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 što je bio optužen </a:t>
            </a:r>
            <a:r>
              <a:rPr lang="hr-HR" sz="2000" dirty="0"/>
              <a:t>nakon sastanka Britanskog društva za unaprjeđenje </a:t>
            </a:r>
            <a:r>
              <a:rPr lang="hr-HR" sz="2000" dirty="0" smtClean="0"/>
              <a:t>znanosti?</a:t>
            </a:r>
            <a:endParaRPr lang="hr-HR" sz="20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368495" y="3943171"/>
            <a:ext cx="8390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Optužen je </a:t>
            </a:r>
            <a:r>
              <a:rPr lang="hr-HR" dirty="0"/>
              <a:t>za </a:t>
            </a:r>
            <a:r>
              <a:rPr lang="hr-HR" b="1" dirty="0"/>
              <a:t>materijalizam i ateizam </a:t>
            </a:r>
            <a:r>
              <a:rPr lang="hr-HR" dirty="0"/>
              <a:t>nakon sastanka Britanskog društva za unaprjeđenje znanosti, kada je priznao da svemirska teorija pripada </a:t>
            </a:r>
            <a:r>
              <a:rPr lang="hr-HR" b="1" dirty="0"/>
              <a:t>znanosti</a:t>
            </a:r>
            <a:r>
              <a:rPr lang="hr-HR" dirty="0"/>
              <a:t> više nego </a:t>
            </a:r>
            <a:r>
              <a:rPr lang="hr-HR" b="1" dirty="0"/>
              <a:t>teologiji </a:t>
            </a:r>
            <a:r>
              <a:rPr lang="hr-HR" dirty="0"/>
              <a:t>i da </a:t>
            </a:r>
            <a:r>
              <a:rPr lang="hr-HR" b="1" dirty="0"/>
              <a:t>materija ima moć sama iz sebe proizvesti </a:t>
            </a:r>
            <a:r>
              <a:rPr lang="hr-HR" b="1" dirty="0" smtClean="0"/>
              <a:t>život.</a:t>
            </a:r>
            <a:endParaRPr lang="hr-HR" b="1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40730" y="2277774"/>
            <a:ext cx="8398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Tyndall</a:t>
            </a:r>
            <a:r>
              <a:rPr lang="hr-HR" dirty="0"/>
              <a:t>, u suradnji sa svojim znanstvenim prijateljima, u privatnoj X grupi, izrazio je želju za </a:t>
            </a:r>
            <a:r>
              <a:rPr lang="hr-HR" b="1" dirty="0"/>
              <a:t>boljim utjecajem i potporu znanosti.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2479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Iskreno se nadam da Vam se prezentacija svidjela i da nije dosadna!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77" y="2531458"/>
            <a:ext cx="7257745" cy="261204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-9377" y="4746688"/>
            <a:ext cx="379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Izvor: https://www.britannica.com/</a:t>
            </a:r>
          </a:p>
        </p:txBody>
      </p:sp>
    </p:spTree>
    <p:extLst>
      <p:ext uri="{BB962C8B-B14F-4D97-AF65-F5344CB8AC3E}">
        <p14:creationId xmlns:p14="http://schemas.microsoft.com/office/powerpoint/2010/main" val="133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Općenito o Johnu </a:t>
            </a:r>
            <a:r>
              <a:rPr lang="hr-HR" dirty="0" err="1" smtClean="0"/>
              <a:t>Tyndallu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655520"/>
            <a:ext cx="5955495" cy="33965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600" dirty="0" smtClean="0"/>
              <a:t>John </a:t>
            </a:r>
            <a:r>
              <a:rPr lang="hr-HR" sz="1600" dirty="0" err="1" smtClean="0"/>
              <a:t>Tyndall</a:t>
            </a:r>
            <a:r>
              <a:rPr lang="hr-HR" sz="1600" dirty="0" smtClean="0"/>
              <a:t> je rođen </a:t>
            </a:r>
            <a:r>
              <a:rPr lang="hr-HR" sz="1600" b="1" dirty="0" smtClean="0"/>
              <a:t>2. ožujka 1820</a:t>
            </a:r>
            <a:r>
              <a:rPr lang="hr-HR" sz="1600" dirty="0" smtClean="0"/>
              <a:t>. u </a:t>
            </a:r>
            <a:r>
              <a:rPr lang="hr-HR" sz="1600" dirty="0" err="1" smtClean="0"/>
              <a:t>Leighlinbridge</a:t>
            </a:r>
            <a:r>
              <a:rPr lang="hr-HR" sz="1600" dirty="0" smtClean="0"/>
              <a:t>-u </a:t>
            </a:r>
            <a:r>
              <a:rPr lang="hr-HR" sz="1600" dirty="0" err="1" smtClean="0"/>
              <a:t>u</a:t>
            </a:r>
            <a:r>
              <a:rPr lang="hr-HR" sz="1600" dirty="0" smtClean="0"/>
              <a:t> Irskoj u siromašnoj protestantskoj obitelji. 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Nakon osnovnog školovanja radio je kao </a:t>
            </a:r>
            <a:r>
              <a:rPr lang="hr-HR" sz="1600" b="1" dirty="0" smtClean="0"/>
              <a:t>geodet 8 godina</a:t>
            </a:r>
            <a:r>
              <a:rPr lang="hr-HR" sz="1600" dirty="0" smtClean="0"/>
              <a:t>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Zatim se više prebacio s inženjerstva na znanost te je utrošio svoju ušteđevinu na školovanje na Sveučilištu u </a:t>
            </a:r>
            <a:r>
              <a:rPr lang="hr-HR" sz="1600" dirty="0" err="1" smtClean="0"/>
              <a:t>Marburgu</a:t>
            </a:r>
            <a:r>
              <a:rPr lang="hr-HR" sz="1600" dirty="0" smtClean="0"/>
              <a:t> da bi postao </a:t>
            </a:r>
            <a:r>
              <a:rPr lang="hr-HR" sz="1600" b="1" dirty="0" smtClean="0"/>
              <a:t>doktor filozofije</a:t>
            </a:r>
            <a:r>
              <a:rPr lang="hr-HR" sz="1600" dirty="0" smtClean="0"/>
              <a:t>, ali je onda teško našao posao. 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1853. je dobio položaj profesora </a:t>
            </a:r>
            <a:r>
              <a:rPr lang="hr-HR" sz="1600" b="1" dirty="0" smtClean="0"/>
              <a:t>prirodne filozofije </a:t>
            </a:r>
            <a:r>
              <a:rPr lang="hr-HR" sz="1600" dirty="0" smtClean="0"/>
              <a:t>u Kraljevskom Institutu, London.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 U međuvremenu je postao prijatelj s vrlo poštovanim </a:t>
            </a:r>
            <a:r>
              <a:rPr lang="hr-HR" sz="1600" b="1" dirty="0" smtClean="0"/>
              <a:t>Michaelom </a:t>
            </a:r>
            <a:r>
              <a:rPr lang="hr-HR" sz="1600" b="1" dirty="0" err="1" smtClean="0"/>
              <a:t>Farradayem</a:t>
            </a:r>
            <a:r>
              <a:rPr lang="hr-HR" sz="1600" dirty="0" smtClean="0"/>
              <a:t>. </a:t>
            </a:r>
            <a:endParaRPr lang="en-US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55" y="1502815"/>
            <a:ext cx="2595985" cy="3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Znanstvena otkrića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55" y="1502815"/>
            <a:ext cx="4877410" cy="36406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600" dirty="0" err="1" smtClean="0"/>
              <a:t>Tyndall</a:t>
            </a:r>
            <a:r>
              <a:rPr lang="hr-HR" sz="1600" dirty="0" smtClean="0"/>
              <a:t> je </a:t>
            </a:r>
            <a:r>
              <a:rPr lang="hr-HR" sz="1600" b="1" dirty="0" smtClean="0"/>
              <a:t>ispitivao prijenos </a:t>
            </a:r>
            <a:r>
              <a:rPr lang="hr-HR" sz="1600" b="1" dirty="0" smtClean="0"/>
              <a:t>svjetlosnog zračenja i </a:t>
            </a:r>
            <a:r>
              <a:rPr lang="hr-HR" sz="1600" b="1" dirty="0" smtClean="0"/>
              <a:t>topline kroz različite plinove i pare.</a:t>
            </a:r>
          </a:p>
          <a:p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Otkrio je da vodena para i ugljikov dioksid apsorbiraju mnogo više zračeće topline od atmosferskih plinova i utvrdio je posljedičnu važnost tih plinova za umjerenu klimu na zemlji  - </a:t>
            </a:r>
            <a:r>
              <a:rPr lang="hr-HR" sz="1600" b="1" dirty="0" smtClean="0"/>
              <a:t>učinak staklenika.</a:t>
            </a:r>
          </a:p>
          <a:p>
            <a:endParaRPr lang="hr-HR" sz="1600" dirty="0"/>
          </a:p>
          <a:p>
            <a:endParaRPr lang="hr-HR" sz="1600" dirty="0" smtClean="0"/>
          </a:p>
          <a:p>
            <a:pPr marL="0" indent="0">
              <a:buNone/>
            </a:pPr>
            <a:r>
              <a:rPr lang="hr-HR" sz="1600" dirty="0" err="1" smtClean="0"/>
              <a:t>Tyndall</a:t>
            </a:r>
            <a:r>
              <a:rPr lang="hr-HR" sz="1600" dirty="0" smtClean="0"/>
              <a:t> je također proučavao difuziju svjetlosti prašinom, poznato kao </a:t>
            </a:r>
            <a:r>
              <a:rPr lang="hr-HR" sz="1600" b="1" dirty="0" err="1" smtClean="0"/>
              <a:t>Tyndallov</a:t>
            </a:r>
            <a:r>
              <a:rPr lang="hr-HR" sz="1600" b="1" dirty="0" smtClean="0"/>
              <a:t> učinak</a:t>
            </a:r>
            <a:r>
              <a:rPr lang="hr-HR" sz="1600" dirty="0" smtClean="0"/>
              <a:t>, te je izveo eksperiment potvrđujući da je plava boja neba rezultat </a:t>
            </a:r>
            <a:r>
              <a:rPr lang="hr-HR" sz="1600" b="1" dirty="0" smtClean="0"/>
              <a:t>raspršivanja zraka u atmosferi.</a:t>
            </a:r>
          </a:p>
          <a:p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838876"/>
            <a:ext cx="4086683" cy="27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6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Učinak staklenika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3555" y="1655520"/>
            <a:ext cx="4742090" cy="309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 smtClean="0"/>
              <a:t>Učinak staklenika </a:t>
            </a:r>
            <a:r>
              <a:rPr lang="hr-HR" sz="1600" dirty="0" smtClean="0"/>
              <a:t>je </a:t>
            </a:r>
            <a:r>
              <a:rPr lang="hr-HR" sz="1600" b="1" dirty="0"/>
              <a:t>zagrijavanje</a:t>
            </a:r>
            <a:r>
              <a:rPr lang="hr-HR" sz="1600" dirty="0"/>
              <a:t> Zemljine površine i donjih slojeva </a:t>
            </a:r>
            <a:r>
              <a:rPr lang="hr-HR" sz="1600" b="1" dirty="0"/>
              <a:t>atmosfere </a:t>
            </a:r>
            <a:r>
              <a:rPr lang="hr-HR" sz="1600" b="1" dirty="0" smtClean="0"/>
              <a:t>propuštanjem </a:t>
            </a:r>
            <a:r>
              <a:rPr lang="hr-HR" sz="1600" b="1" dirty="0"/>
              <a:t>zračenja</a:t>
            </a:r>
            <a:r>
              <a:rPr lang="hr-HR" sz="1600" dirty="0"/>
              <a:t>: atmosfera </a:t>
            </a:r>
            <a:r>
              <a:rPr lang="hr-HR" sz="1600" b="1" dirty="0"/>
              <a:t>propušta s</a:t>
            </a:r>
            <a:r>
              <a:rPr lang="hr-HR" sz="1600" b="1" dirty="0" smtClean="0"/>
              <a:t>unčevu svjetlost </a:t>
            </a:r>
            <a:r>
              <a:rPr lang="hr-HR" sz="1600" dirty="0"/>
              <a:t>koja zagrijava Zemlju, a dio te energije </a:t>
            </a:r>
            <a:r>
              <a:rPr lang="hr-HR" sz="1600" b="1" dirty="0"/>
              <a:t>reemitira se </a:t>
            </a:r>
            <a:r>
              <a:rPr lang="hr-HR" sz="1600" b="1" dirty="0" smtClean="0"/>
              <a:t>natrag </a:t>
            </a:r>
            <a:r>
              <a:rPr lang="hr-HR" sz="1600" b="1" dirty="0"/>
              <a:t>u atmosferu</a:t>
            </a:r>
            <a:r>
              <a:rPr lang="hr-HR" sz="1600" b="1" dirty="0" smtClean="0"/>
              <a:t>.</a:t>
            </a:r>
          </a:p>
          <a:p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Zanimljivo: da nema učinka staklenika, na Zemlji bi temperatura bila -73.</a:t>
            </a:r>
          </a:p>
          <a:p>
            <a:endParaRPr lang="hr-HR" sz="1600" dirty="0" smtClean="0"/>
          </a:p>
          <a:p>
            <a:pPr marL="0" indent="0">
              <a:buNone/>
            </a:pPr>
            <a:r>
              <a:rPr lang="hr-HR" sz="1600" b="1" dirty="0" smtClean="0"/>
              <a:t>Globalno zagrijavanje </a:t>
            </a:r>
            <a:r>
              <a:rPr lang="hr-HR" sz="1600" dirty="0" smtClean="0"/>
              <a:t>–  </a:t>
            </a:r>
            <a:r>
              <a:rPr lang="hr-HR" sz="1600" b="1" dirty="0" smtClean="0"/>
              <a:t>svjetski</a:t>
            </a:r>
            <a:r>
              <a:rPr lang="hr-HR" sz="1600" dirty="0" smtClean="0"/>
              <a:t> problem uzrokovan </a:t>
            </a:r>
            <a:r>
              <a:rPr lang="hr-HR" sz="1600" b="1" dirty="0" smtClean="0"/>
              <a:t>učinkom staklenika.</a:t>
            </a:r>
            <a:endParaRPr lang="hr-HR" sz="1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73" y="1960930"/>
            <a:ext cx="3896912" cy="23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8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Tyndallov</a:t>
            </a:r>
            <a:r>
              <a:rPr lang="hr-HR" dirty="0" smtClean="0"/>
              <a:t> učinak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260" y="1655520"/>
            <a:ext cx="4886560" cy="324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b="1" dirty="0" err="1" smtClean="0"/>
              <a:t>Tyndallov</a:t>
            </a:r>
            <a:r>
              <a:rPr lang="hr-HR" sz="1600" b="1" dirty="0" smtClean="0"/>
              <a:t> učinak </a:t>
            </a:r>
            <a:r>
              <a:rPr lang="hr-HR" sz="1600" dirty="0" smtClean="0"/>
              <a:t>je </a:t>
            </a:r>
            <a:r>
              <a:rPr lang="hr-HR" sz="1600" dirty="0"/>
              <a:t>raspršivanje </a:t>
            </a:r>
            <a:r>
              <a:rPr lang="hr-HR" sz="1600" dirty="0" smtClean="0"/>
              <a:t>svjetlosti</a:t>
            </a:r>
            <a:r>
              <a:rPr lang="hr-HR" sz="1600" dirty="0"/>
              <a:t> na česticama </a:t>
            </a:r>
            <a:r>
              <a:rPr lang="hr-HR" sz="1600" dirty="0" smtClean="0"/>
              <a:t>koloida (vrlo male čestice, 1 </a:t>
            </a:r>
            <a:r>
              <a:rPr lang="hr-HR" sz="1600" dirty="0"/>
              <a:t>- 200 </a:t>
            </a:r>
            <a:r>
              <a:rPr lang="hr-HR" sz="1600" dirty="0" smtClean="0"/>
              <a:t>nm).</a:t>
            </a:r>
          </a:p>
          <a:p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Ako se npr. kroz mlijeko u staklenoj čaši promatra sa strane, možemo zapaziti svjetlosni stožac – </a:t>
            </a:r>
            <a:r>
              <a:rPr lang="hr-HR" sz="1600" b="1" dirty="0" err="1" smtClean="0"/>
              <a:t>Tyndallov</a:t>
            </a:r>
            <a:r>
              <a:rPr lang="hr-HR" sz="1600" b="1" dirty="0" smtClean="0"/>
              <a:t> konus.</a:t>
            </a:r>
          </a:p>
          <a:p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Primjeri </a:t>
            </a:r>
            <a:r>
              <a:rPr lang="hr-HR" sz="1600" dirty="0" err="1" smtClean="0"/>
              <a:t>Tyndallovog</a:t>
            </a:r>
            <a:r>
              <a:rPr lang="hr-HR" sz="1600" dirty="0" smtClean="0"/>
              <a:t> učinka: snop svjetlosti na čaši mlijeka, raspršivanje plave svijetlosti (plava boja dima motocikala ili dvotaktnih motora), vidljiv snop svjetlosti  u magli ili u sobi ujutro…</a:t>
            </a:r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1960930"/>
            <a:ext cx="3985395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Tyndall</a:t>
            </a:r>
            <a:r>
              <a:rPr lang="hr-HR" dirty="0" smtClean="0"/>
              <a:t> kao irski fizičar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0730" y="1655520"/>
            <a:ext cx="5200205" cy="3091168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err="1" smtClean="0"/>
              <a:t>Tyndall</a:t>
            </a:r>
            <a:r>
              <a:rPr lang="hr-HR" sz="1600" dirty="0" smtClean="0"/>
              <a:t> je bio </a:t>
            </a:r>
            <a:r>
              <a:rPr lang="hr-HR" sz="1600" b="1" dirty="0" smtClean="0"/>
              <a:t>nagao i</a:t>
            </a:r>
            <a:r>
              <a:rPr lang="hr-HR" sz="1600" dirty="0" smtClean="0"/>
              <a:t> </a:t>
            </a:r>
            <a:r>
              <a:rPr lang="hr-HR" sz="1600" b="1" dirty="0" smtClean="0"/>
              <a:t>osjetljiv</a:t>
            </a:r>
            <a:r>
              <a:rPr lang="hr-HR" sz="1600" dirty="0" smtClean="0"/>
              <a:t>, brz da osjeti bilo kakvo omalovažavanje i branio je „autsajdere”.</a:t>
            </a:r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r>
              <a:rPr lang="hr-HR" sz="1600" dirty="0" err="1" smtClean="0"/>
              <a:t>Tyndall</a:t>
            </a:r>
            <a:r>
              <a:rPr lang="hr-HR" sz="1600" dirty="0" smtClean="0"/>
              <a:t>, u suradnji sa svojim znanstvenim prijateljima, u privatnoj X grupi, izrazio je želju za </a:t>
            </a:r>
            <a:r>
              <a:rPr lang="hr-HR" sz="1600" b="1" dirty="0" smtClean="0"/>
              <a:t>boljim utjecajem i potporu znanosti.</a:t>
            </a:r>
          </a:p>
          <a:p>
            <a:endParaRPr lang="hr-HR" sz="1600" dirty="0"/>
          </a:p>
          <a:p>
            <a:pPr marL="0" indent="0">
              <a:buNone/>
            </a:pPr>
            <a:r>
              <a:rPr lang="hr-HR" sz="1600" dirty="0" smtClean="0"/>
              <a:t>Zatim je optužen za </a:t>
            </a:r>
            <a:r>
              <a:rPr lang="hr-HR" sz="1600" b="1" dirty="0" smtClean="0"/>
              <a:t>materijalizam i ateizam </a:t>
            </a:r>
            <a:r>
              <a:rPr lang="hr-HR" sz="1600" dirty="0" smtClean="0"/>
              <a:t>nakon sastanka britanskog društva za unaprjeđenje znanosti, kada je priznao da svemirska teorija pripada </a:t>
            </a:r>
            <a:r>
              <a:rPr lang="hr-HR" sz="1600" b="1" dirty="0" smtClean="0"/>
              <a:t>znanosti</a:t>
            </a:r>
            <a:r>
              <a:rPr lang="hr-HR" sz="1600" dirty="0" smtClean="0"/>
              <a:t> više nego </a:t>
            </a:r>
            <a:r>
              <a:rPr lang="hr-HR" sz="1600" b="1" dirty="0" smtClean="0"/>
              <a:t>teologiji </a:t>
            </a:r>
            <a:r>
              <a:rPr lang="hr-HR" sz="1600" dirty="0" smtClean="0"/>
              <a:t>i da </a:t>
            </a:r>
            <a:r>
              <a:rPr lang="hr-HR" sz="1600" b="1" dirty="0" smtClean="0"/>
              <a:t>materija ima moć sama iz sebe proizvesti život.</a:t>
            </a:r>
            <a:endParaRPr lang="hr-HR" sz="16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7" b="100000" l="52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2865734"/>
            <a:ext cx="3044950" cy="2277766"/>
          </a:xfrm>
          <a:prstGeom prst="rect">
            <a:avLst/>
          </a:prstGeom>
        </p:spPr>
      </p:pic>
      <p:sp>
        <p:nvSpPr>
          <p:cNvPr id="13" name="Oblak 12"/>
          <p:cNvSpPr/>
          <p:nvPr/>
        </p:nvSpPr>
        <p:spPr>
          <a:xfrm>
            <a:off x="5946345" y="1502815"/>
            <a:ext cx="1832460" cy="1985165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808225"/>
            <a:ext cx="916230" cy="1336351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7858931" y="2560324"/>
            <a:ext cx="458115" cy="30541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389625" y="2865734"/>
            <a:ext cx="297175" cy="16413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8469751" y="3201104"/>
            <a:ext cx="112184" cy="134171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61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Vas! </a:t>
            </a:r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smtClean="0"/>
              <a:t>Kada se i gdje John </a:t>
            </a:r>
            <a:r>
              <a:rPr lang="hr-HR" sz="2000" dirty="0" err="1" smtClean="0"/>
              <a:t>Tyndall</a:t>
            </a:r>
            <a:r>
              <a:rPr lang="hr-HR" sz="2000" dirty="0" smtClean="0"/>
              <a:t> rodio?</a:t>
            </a:r>
            <a:endParaRPr lang="hr-HR" sz="20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33" b="95742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1502815"/>
            <a:ext cx="2516190" cy="3743068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440730" y="2419045"/>
            <a:ext cx="718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John </a:t>
            </a:r>
            <a:r>
              <a:rPr lang="hr-HR" dirty="0" err="1"/>
              <a:t>Tyndall</a:t>
            </a:r>
            <a:r>
              <a:rPr lang="hr-HR" dirty="0"/>
              <a:t> je </a:t>
            </a:r>
            <a:r>
              <a:rPr lang="hr-HR" b="1" dirty="0"/>
              <a:t>rođen 2. ožujka 1820. u </a:t>
            </a:r>
            <a:r>
              <a:rPr lang="hr-HR" b="1" dirty="0" err="1"/>
              <a:t>Leighlinbridgeu</a:t>
            </a:r>
            <a:r>
              <a:rPr lang="hr-HR" b="1" dirty="0"/>
              <a:t> u Irskoj</a:t>
            </a:r>
            <a:r>
              <a:rPr lang="hr-HR" dirty="0"/>
              <a:t>.</a:t>
            </a:r>
          </a:p>
          <a:p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40730" y="3201104"/>
            <a:ext cx="671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kime se sprijateljio kada je dobio položaj profesora filozofije? 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440730" y="3973896"/>
            <a:ext cx="6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Sprijateljio se sa </a:t>
            </a:r>
            <a:r>
              <a:rPr lang="hr-HR" b="1" dirty="0"/>
              <a:t>Michaelom </a:t>
            </a:r>
            <a:r>
              <a:rPr lang="hr-HR" b="1" dirty="0" err="1" smtClean="0"/>
              <a:t>Farradayem</a:t>
            </a:r>
            <a:r>
              <a:rPr lang="hr-HR" b="1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578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/>
              <a:t>Što je </a:t>
            </a:r>
            <a:r>
              <a:rPr lang="hr-HR" sz="2400" dirty="0" err="1" smtClean="0"/>
              <a:t>Tyndall</a:t>
            </a:r>
            <a:r>
              <a:rPr lang="hr-HR" sz="2400" dirty="0" smtClean="0"/>
              <a:t> ispitivao?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40730" y="2419045"/>
            <a:ext cx="77879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Tyndall</a:t>
            </a:r>
            <a:r>
              <a:rPr lang="hr-HR" sz="2000" dirty="0"/>
              <a:t> je </a:t>
            </a:r>
            <a:r>
              <a:rPr lang="hr-HR" sz="2000" b="1" dirty="0"/>
              <a:t>ispitivao prijenos </a:t>
            </a:r>
            <a:r>
              <a:rPr lang="hr-HR" sz="2000" b="1" smtClean="0"/>
              <a:t>svjetlosnog zračenja i </a:t>
            </a:r>
            <a:r>
              <a:rPr lang="hr-HR" sz="2000" b="1" dirty="0"/>
              <a:t>topline kroz različite plinove i pare.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40730" y="3357531"/>
            <a:ext cx="9399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Čime je </a:t>
            </a:r>
            <a:r>
              <a:rPr lang="hr-HR" sz="2400" dirty="0" err="1" smtClean="0"/>
              <a:t>Tyndall</a:t>
            </a:r>
            <a:r>
              <a:rPr lang="hr-HR" sz="2400" dirty="0" smtClean="0"/>
              <a:t> objašnjavao plavu boju neba i što je pritom otkrio?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40730" y="4133173"/>
            <a:ext cx="87032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Tyndall</a:t>
            </a:r>
            <a:r>
              <a:rPr lang="hr-HR" sz="2000" dirty="0"/>
              <a:t> je </a:t>
            </a:r>
            <a:r>
              <a:rPr lang="hr-HR" sz="2000" dirty="0" smtClean="0"/>
              <a:t>proučavao </a:t>
            </a:r>
            <a:r>
              <a:rPr lang="hr-HR" sz="2000" dirty="0"/>
              <a:t>difuziju svjetlosti prašinom, poznato kao </a:t>
            </a:r>
            <a:r>
              <a:rPr lang="hr-HR" sz="2000" b="1" dirty="0" err="1"/>
              <a:t>Tyndallov</a:t>
            </a:r>
            <a:r>
              <a:rPr lang="hr-HR" sz="2000" b="1" dirty="0"/>
              <a:t> učinak</a:t>
            </a:r>
            <a:r>
              <a:rPr lang="hr-HR" sz="2000" dirty="0"/>
              <a:t>, te je izveo eksperiment potvrđujući da je plava boja neba rezultat </a:t>
            </a:r>
            <a:r>
              <a:rPr lang="hr-HR" sz="2000" b="1" dirty="0"/>
              <a:t>raspršivanja zraka u atmosferi.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3313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97531E-6 C 0.06893 1.97531E-6 0.125 0.05586 0.125 0.125 C 0.125 0.19413 0.06893 0.25 -4.44444E-6 0.25 C -0.06892 0.25 -0.125 0.19413 -0.125 0.125 C -0.125 0.05586 -0.06892 1.97531E-6 -4.44444E-6 1.9753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4198E-7 C 0.06893 -8.64198E-7 0.125 0.05587 0.125 0.125 C 0.125 0.19414 0.06893 0.25 -2.77778E-6 0.25 C -0.06892 0.25 -0.125 0.19414 -0.125 0.125 C -0.125 0.05587 -0.06892 -8.64198E-7 -2.77778E-6 -8.64198E-7 Z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Što je </a:t>
            </a:r>
            <a:r>
              <a:rPr lang="hr-HR" sz="2400" dirty="0" err="1" smtClean="0"/>
              <a:t>Tyndallov</a:t>
            </a:r>
            <a:r>
              <a:rPr lang="hr-HR" sz="2400" dirty="0" smtClean="0"/>
              <a:t> učinak?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440730" y="2571750"/>
            <a:ext cx="85597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/>
              <a:t>Tyndallov</a:t>
            </a:r>
            <a:r>
              <a:rPr lang="hr-HR" sz="2000" b="1" dirty="0"/>
              <a:t> učinak </a:t>
            </a:r>
            <a:r>
              <a:rPr lang="hr-HR" sz="2000" dirty="0"/>
              <a:t>je raspršivanje svjetlosti na česticama koloida (vrlo male čestice, 1 - 200 nm</a:t>
            </a:r>
            <a:r>
              <a:rPr lang="hr-HR" sz="2000" dirty="0" smtClean="0"/>
              <a:t>)</a:t>
            </a:r>
            <a:endParaRPr lang="hr-HR" sz="2000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48965" y="3557475"/>
            <a:ext cx="824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Što možemo zapaziti ako kroz </a:t>
            </a:r>
            <a:r>
              <a:rPr lang="hr-HR" sz="2000" dirty="0"/>
              <a:t>mlijeko u staklenoj čaši </a:t>
            </a:r>
            <a:r>
              <a:rPr lang="hr-HR" sz="2000" dirty="0" smtClean="0"/>
              <a:t>promatramo </a:t>
            </a:r>
            <a:r>
              <a:rPr lang="hr-HR" sz="2000" dirty="0"/>
              <a:t>sa </a:t>
            </a:r>
            <a:r>
              <a:rPr lang="hr-HR" sz="2000" dirty="0" smtClean="0"/>
              <a:t>strane?</a:t>
            </a:r>
            <a:endParaRPr lang="hr-HR" sz="20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48965" y="4377356"/>
            <a:ext cx="5802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Možemo </a:t>
            </a:r>
            <a:r>
              <a:rPr lang="hr-HR" sz="2000" dirty="0"/>
              <a:t>zapaziti svjetlosni stožac – </a:t>
            </a:r>
            <a:r>
              <a:rPr lang="hr-HR" sz="2000" b="1" dirty="0" err="1"/>
              <a:t>Tyndallov</a:t>
            </a:r>
            <a:r>
              <a:rPr lang="hr-HR" sz="2000" b="1" dirty="0"/>
              <a:t> konus.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96485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531E-6 C 0.06893 1.97531E-6 0.125 0.05586 0.125 0.125 C 0.125 0.19413 0.06893 0.25 -3.88889E-6 0.25 C -0.06892 0.25 -0.125 0.19413 -0.125 0.125 C -0.125 0.05586 -0.06892 1.97531E-6 -3.88889E-6 1.9753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Prikaz na zaslonu (16:9)</PresentationFormat>
  <Paragraphs>67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Office Theme</vt:lpstr>
      <vt:lpstr>John Tyndall – irski fizičar</vt:lpstr>
      <vt:lpstr>Općenito o Johnu Tyndallu</vt:lpstr>
      <vt:lpstr>Znanstvena otkrića</vt:lpstr>
      <vt:lpstr>Učinak staklenika</vt:lpstr>
      <vt:lpstr>Tyndallov učinak</vt:lpstr>
      <vt:lpstr>Tyndall kao irski fizičar</vt:lpstr>
      <vt:lpstr>Pitanja za Vas! </vt:lpstr>
      <vt:lpstr></vt:lpstr>
      <vt:lpstr></vt:lpstr>
      <vt:lpstr></vt:lpstr>
      <vt:lpstr></vt:lpstr>
      <vt:lpstr>Hvala na pozornosti!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2017-08-01T15:40:51Z</dcterms:created>
  <dcterms:modified xsi:type="dcterms:W3CDTF">2022-05-09T11:09:41Z</dcterms:modified>
</cp:coreProperties>
</file>