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9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70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5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55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1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99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6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24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2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4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32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75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10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44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8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3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61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AD6102-080C-4CDB-865F-9112DE7F2170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434FF2-1A90-46AD-BCB5-5CB3C0230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1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06561-AC22-49DE-9270-8E81EB35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USPJESI UČENIKA I ŠŠD-a u ZADNJIH 10 godina </a:t>
            </a:r>
            <a:br>
              <a:rPr lang="hr-HR" dirty="0"/>
            </a:br>
            <a:r>
              <a:rPr lang="hr-HR" dirty="0"/>
              <a:t>(2011.-2021.)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673A9-A468-4DD1-B737-463E94944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Prezentaciju pripremili:</a:t>
            </a:r>
          </a:p>
          <a:p>
            <a:r>
              <a:rPr lang="hr-HR" dirty="0"/>
              <a:t>Anita </a:t>
            </a:r>
            <a:r>
              <a:rPr lang="hr-HR" dirty="0" err="1"/>
              <a:t>Ježabek</a:t>
            </a:r>
            <a:r>
              <a:rPr lang="hr-HR" dirty="0"/>
              <a:t>, </a:t>
            </a:r>
            <a:r>
              <a:rPr lang="hr-HR" dirty="0" err="1"/>
              <a:t>mag.cin</a:t>
            </a:r>
            <a:r>
              <a:rPr lang="hr-HR" dirty="0"/>
              <a:t>.</a:t>
            </a:r>
          </a:p>
          <a:p>
            <a:r>
              <a:rPr lang="hr-HR" dirty="0"/>
              <a:t>Juraj Marković, prof. </a:t>
            </a:r>
          </a:p>
        </p:txBody>
      </p:sp>
    </p:spTree>
    <p:extLst>
      <p:ext uri="{BB962C8B-B14F-4D97-AF65-F5344CB8AC3E}">
        <p14:creationId xmlns:p14="http://schemas.microsoft.com/office/powerpoint/2010/main" val="266976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F8DD7-D045-4FAF-B29A-969F5C5B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159035" cy="1507067"/>
          </a:xfrm>
        </p:spPr>
        <p:txBody>
          <a:bodyPr/>
          <a:lstStyle/>
          <a:p>
            <a:r>
              <a:rPr lang="hr-HR" dirty="0"/>
              <a:t>2017./2018.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4361D0B-9E53-4C6D-BD74-69666B9C0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41398"/>
              </p:ext>
            </p:extLst>
          </p:nvPr>
        </p:nvGraphicFramePr>
        <p:xfrm>
          <a:off x="753035" y="361879"/>
          <a:ext cx="9879106" cy="456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9106">
                  <a:extLst>
                    <a:ext uri="{9D8B030D-6E8A-4147-A177-3AD203B41FA5}">
                      <a16:colId xmlns:a16="http://schemas.microsoft.com/office/drawing/2014/main" val="2835427168"/>
                    </a:ext>
                  </a:extLst>
                </a:gridCol>
              </a:tblGrid>
              <a:tr h="30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</a:rPr>
                        <a:t>Županijska razina: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1" marR="57481" marT="0" marB="0"/>
                </a:tc>
                <a:extLst>
                  <a:ext uri="{0D108BD9-81ED-4DB2-BD59-A6C34878D82A}">
                    <a16:rowId xmlns:a16="http://schemas.microsoft.com/office/drawing/2014/main" val="2682177666"/>
                  </a:ext>
                </a:extLst>
              </a:tr>
              <a:tr h="3599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stolni tenis (M) - Leo Panić, Dominik Klubička, Fran Marenić, Ivan Bašljan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šah (Ž) - Gelenčir Marija, Mihaljević Antea, Mihaljević Eva, Jambreković Vanessa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(M) 7. i 8.r. – 1. mjesto - Maks Horak (100 m),  Leon Kuserbanj (300 m),  Fran Marenić (800 m),  Toni Cindrić (skok u dalj), David Ljevar (skok u vis), Mateo Pleš (kugla), Antonio Damjanović (vorteks), štafeta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(Ž) 7. i 8.r. - Lorena Kovač (100 m), Ena Jelenčić (300 m), Valentina Pokorni (600 m), Marija Gelenčir (skok u dalj), Antea Mihaljević (skok u vis), Manuela Bačak (kugla), Vanessa Jambreković (voretks), štafeta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(M) 5. i 6.r. - Maks Horak (100 m), Pavle Gelenčir (200 m), Fran Ščuković (600 m), Mihael Bazijanec (skok u dalj), 1. mjesto - Leo Panić (skok u vis), Ivano Cjetojević (medicinka), 1. mjesto - Josip Naglić (vorteks), štafeta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 atletika (Ž) 5. i 6. r. - Sara Jelenčić (100 m), Eva Mihaljević (200 m), Lana Markotić (600 m), Eva Bačak (skok u dalj), Klara Pokopac (skok u vis), 1. mjesto - Vanessa Jambreković (medicinka), Matea Novaković (vorteks), štafeta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100">
                          <a:effectLst/>
                        </a:rPr>
                        <a:t>rukomet (M) 5. i 6.r. </a:t>
                      </a:r>
                      <a:r>
                        <a:rPr lang="hr-HR" sz="1400">
                          <a:effectLst/>
                        </a:rPr>
                        <a:t>- Pavle Gelenčir, Ivano Cjetojević, Sebastian Glavač, Leo Panić, Dorijan Kliček, Patrik Klobučar, Josip Naglić, Maks Horak </a:t>
                      </a:r>
                      <a:endParaRPr lang="hr-HR" sz="12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1" marR="57481" marT="0" marB="0"/>
                </a:tc>
                <a:extLst>
                  <a:ext uri="{0D108BD9-81ED-4DB2-BD59-A6C34878D82A}">
                    <a16:rowId xmlns:a16="http://schemas.microsoft.com/office/drawing/2014/main" val="3188767451"/>
                  </a:ext>
                </a:extLst>
              </a:tr>
              <a:tr h="523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err="1">
                          <a:effectLst/>
                        </a:rPr>
                        <a:t>Najsportaš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najsportašica</a:t>
                      </a:r>
                      <a:r>
                        <a:rPr lang="hr-HR" sz="1400" dirty="0">
                          <a:effectLst/>
                        </a:rPr>
                        <a:t>: Antonio Damjanović i Ena </a:t>
                      </a:r>
                      <a:r>
                        <a:rPr lang="hr-HR" sz="1400" dirty="0" err="1">
                          <a:effectLst/>
                        </a:rPr>
                        <a:t>Jelenčić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1" marR="57481" marT="0" marB="0"/>
                </a:tc>
                <a:extLst>
                  <a:ext uri="{0D108BD9-81ED-4DB2-BD59-A6C34878D82A}">
                    <a16:rowId xmlns:a16="http://schemas.microsoft.com/office/drawing/2014/main" val="313427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4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E5E8D-3D3D-4226-9B9E-B9C8C446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687953" cy="1507067"/>
          </a:xfrm>
        </p:spPr>
        <p:txBody>
          <a:bodyPr/>
          <a:lstStyle/>
          <a:p>
            <a:r>
              <a:rPr lang="hr-HR" dirty="0"/>
              <a:t>2018./2019. – Voditeljica: Anita </a:t>
            </a:r>
            <a:r>
              <a:rPr lang="hr-HR" dirty="0" err="1"/>
              <a:t>JeŽABEK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75E61D1-68F5-4FEB-8ED5-861A6C576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67874"/>
              </p:ext>
            </p:extLst>
          </p:nvPr>
        </p:nvGraphicFramePr>
        <p:xfrm>
          <a:off x="684212" y="1606931"/>
          <a:ext cx="9463835" cy="311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3835">
                  <a:extLst>
                    <a:ext uri="{9D8B030D-6E8A-4147-A177-3AD203B41FA5}">
                      <a16:colId xmlns:a16="http://schemas.microsoft.com/office/drawing/2014/main" val="1389056109"/>
                    </a:ext>
                  </a:extLst>
                </a:gridCol>
              </a:tblGrid>
              <a:tr h="40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Županijska razina: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409872"/>
                  </a:ext>
                </a:extLst>
              </a:tr>
              <a:tr h="180092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stolni tenis (M) - Pavle </a:t>
                      </a:r>
                      <a:r>
                        <a:rPr lang="hr-HR" sz="1600" dirty="0" err="1">
                          <a:effectLst/>
                        </a:rPr>
                        <a:t>Gelenčir</a:t>
                      </a:r>
                      <a:r>
                        <a:rPr lang="hr-HR" sz="1600" dirty="0">
                          <a:effectLst/>
                        </a:rPr>
                        <a:t>, Leo Panić, Dominik </a:t>
                      </a:r>
                      <a:r>
                        <a:rPr lang="hr-HR" sz="1600" dirty="0" err="1">
                          <a:effectLst/>
                        </a:rPr>
                        <a:t>Klubička</a:t>
                      </a:r>
                      <a:r>
                        <a:rPr lang="hr-HR" sz="1600" dirty="0">
                          <a:effectLst/>
                        </a:rPr>
                        <a:t>, Josip Naglić 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 err="1">
                          <a:effectLst/>
                        </a:rPr>
                        <a:t>futsal</a:t>
                      </a:r>
                      <a:r>
                        <a:rPr lang="hr-HR" sz="1600" dirty="0">
                          <a:effectLst/>
                        </a:rPr>
                        <a:t> (M) – 5. mjesto – Adriano Veseli, Filip </a:t>
                      </a:r>
                      <a:r>
                        <a:rPr lang="hr-HR" sz="1600" dirty="0" err="1">
                          <a:effectLst/>
                        </a:rPr>
                        <a:t>Ščuković</a:t>
                      </a:r>
                      <a:r>
                        <a:rPr lang="hr-HR" sz="1600" dirty="0">
                          <a:effectLst/>
                        </a:rPr>
                        <a:t>, Benjamin </a:t>
                      </a:r>
                      <a:r>
                        <a:rPr lang="hr-HR" sz="1600" dirty="0" err="1">
                          <a:effectLst/>
                        </a:rPr>
                        <a:t>Božinić</a:t>
                      </a:r>
                      <a:r>
                        <a:rPr lang="hr-HR" sz="1600" dirty="0">
                          <a:effectLst/>
                        </a:rPr>
                        <a:t>, Ivano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, </a:t>
                      </a:r>
                      <a:r>
                        <a:rPr lang="hr-HR" sz="1600" dirty="0" err="1">
                          <a:effectLst/>
                        </a:rPr>
                        <a:t>Fran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Ščuković</a:t>
                      </a:r>
                      <a:r>
                        <a:rPr lang="hr-HR" sz="1600" dirty="0">
                          <a:effectLst/>
                        </a:rPr>
                        <a:t>, Pavle </a:t>
                      </a:r>
                      <a:r>
                        <a:rPr lang="hr-HR" sz="1600" dirty="0" err="1">
                          <a:effectLst/>
                        </a:rPr>
                        <a:t>Gelenčir</a:t>
                      </a:r>
                      <a:r>
                        <a:rPr lang="hr-HR" sz="1600" dirty="0">
                          <a:effectLst/>
                        </a:rPr>
                        <a:t>, Luka Vuković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šah (M)-  Leo Panić,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 Ivano, Patrik Klobučar, </a:t>
                      </a:r>
                      <a:r>
                        <a:rPr lang="hr-HR" sz="1600">
                          <a:effectLst/>
                        </a:rPr>
                        <a:t>Dorijan Kliček</a:t>
                      </a:r>
                      <a:endParaRPr lang="hr-HR" sz="14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03200"/>
                  </a:ext>
                </a:extLst>
              </a:tr>
              <a:tr h="91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 err="1">
                          <a:effectLst/>
                        </a:rPr>
                        <a:t>Najsportaš</a:t>
                      </a:r>
                      <a:r>
                        <a:rPr lang="hr-HR" sz="1600" dirty="0">
                          <a:effectLst/>
                        </a:rPr>
                        <a:t> i </a:t>
                      </a:r>
                      <a:r>
                        <a:rPr lang="hr-HR" sz="1600" dirty="0" err="1">
                          <a:effectLst/>
                        </a:rPr>
                        <a:t>najsportašica</a:t>
                      </a:r>
                      <a:r>
                        <a:rPr lang="hr-HR" sz="1600" dirty="0">
                          <a:effectLst/>
                        </a:rPr>
                        <a:t>: Ivano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 i Klara </a:t>
                      </a:r>
                      <a:r>
                        <a:rPr lang="hr-HR" sz="1600" dirty="0" err="1">
                          <a:effectLst/>
                        </a:rPr>
                        <a:t>Pokopac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64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0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3B0973-0432-4185-B20C-C328550C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9876212" cy="1507067"/>
          </a:xfrm>
        </p:spPr>
        <p:txBody>
          <a:bodyPr/>
          <a:lstStyle/>
          <a:p>
            <a:r>
              <a:rPr lang="hr-HR" dirty="0"/>
              <a:t>2019./2020. – Voditeljica: Anita </a:t>
            </a:r>
            <a:r>
              <a:rPr lang="hr-HR" dirty="0" err="1"/>
              <a:t>JeŽABEK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FDE1602-30FC-4C05-821C-79E193252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38839"/>
              </p:ext>
            </p:extLst>
          </p:nvPr>
        </p:nvGraphicFramePr>
        <p:xfrm>
          <a:off x="684212" y="1866328"/>
          <a:ext cx="9723812" cy="279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3812">
                  <a:extLst>
                    <a:ext uri="{9D8B030D-6E8A-4147-A177-3AD203B41FA5}">
                      <a16:colId xmlns:a16="http://schemas.microsoft.com/office/drawing/2014/main" val="3854557540"/>
                    </a:ext>
                  </a:extLst>
                </a:gridCol>
              </a:tblGrid>
              <a:tr h="51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Županijska razina: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542533"/>
                  </a:ext>
                </a:extLst>
              </a:tr>
              <a:tr h="22829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Wingdings" panose="05000000000000000000" pitchFamily="2" charset="2"/>
                        <a:buNone/>
                      </a:pP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šah -  Eva Mihaljević, Patrik Klobučar, Ivano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, Dorijan Kliček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endParaRPr lang="hr-HR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Pandemija COVID-19</a:t>
                      </a:r>
                      <a:endParaRPr lang="hr-HR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38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82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D0011C3-2407-4F4B-9C12-F5C73EF3C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366" y="1158213"/>
            <a:ext cx="5710518" cy="428288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4513A5D-0911-469B-BA98-73313B604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95" y="444398"/>
            <a:ext cx="4282889" cy="5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F2298F-FA5D-4D8B-B191-9B5BC494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397BB5-3AEC-401F-B5C1-B7F6510E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643129" cy="42537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Davne 1961. osnovano je u našoj školi ŠŠD „Dinamo“. </a:t>
            </a:r>
          </a:p>
          <a:p>
            <a:pPr algn="just"/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 godine obilježava se 60 godina od njegova osnutka. </a:t>
            </a:r>
          </a:p>
          <a:p>
            <a:pPr algn="just"/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Društvo je osnovano na inicijativu tadašnje nastavnice tjelesnog odgoja Matice Vide, a njen rad su nastavili nastavnici Milivoj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Fičko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Josip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Arefijev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od 2018. do danas - Anita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Ježabek</a:t>
            </a:r>
            <a:r>
              <a:rPr lang="hr-H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od ove školske godine dobili smo još jednog učitelja TZK – Matiju Bačića.</a:t>
            </a:r>
            <a:endParaRPr lang="hr-H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7069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77578-0FE0-4FBA-B2B9-C070020B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544517" cy="1507067"/>
          </a:xfrm>
        </p:spPr>
        <p:txBody>
          <a:bodyPr/>
          <a:lstStyle/>
          <a:p>
            <a:r>
              <a:rPr lang="hr-HR" dirty="0"/>
              <a:t>2010./2011.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9DD5882-1B1C-43E3-8D91-7B82E740D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690493"/>
              </p:ext>
            </p:extLst>
          </p:nvPr>
        </p:nvGraphicFramePr>
        <p:xfrm>
          <a:off x="684211" y="652272"/>
          <a:ext cx="9947930" cy="4278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7930">
                  <a:extLst>
                    <a:ext uri="{9D8B030D-6E8A-4147-A177-3AD203B41FA5}">
                      <a16:colId xmlns:a16="http://schemas.microsoft.com/office/drawing/2014/main" val="1110845097"/>
                    </a:ext>
                  </a:extLst>
                </a:gridCol>
              </a:tblGrid>
              <a:tr h="26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Županijska razina: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1" marR="67331" marT="0" marB="0"/>
                </a:tc>
                <a:extLst>
                  <a:ext uri="{0D108BD9-81ED-4DB2-BD59-A6C34878D82A}">
                    <a16:rowId xmlns:a16="http://schemas.microsoft.com/office/drawing/2014/main" val="181544997"/>
                  </a:ext>
                </a:extLst>
              </a:tr>
              <a:tr h="33473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Daruvarski kros (M/Ž) – 1. mjesto – Lorena Kovač, 1.r., 3. mjesto – David Jurčević, 7.r.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šah (M) – 3. mjesto -  Ivan </a:t>
                      </a:r>
                      <a:r>
                        <a:rPr lang="hr-HR" sz="1600" dirty="0" err="1">
                          <a:effectLst/>
                        </a:rPr>
                        <a:t>Posenjak</a:t>
                      </a:r>
                      <a:r>
                        <a:rPr lang="hr-HR" sz="1600" dirty="0">
                          <a:effectLst/>
                        </a:rPr>
                        <a:t>, Bruno Varga, David Jurčević, Antonio </a:t>
                      </a:r>
                      <a:r>
                        <a:rPr lang="hr-HR" sz="1600" dirty="0" err="1">
                          <a:effectLst/>
                        </a:rPr>
                        <a:t>Grdanić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stolni tenis (M) – Luka </a:t>
                      </a:r>
                      <a:r>
                        <a:rPr lang="hr-HR" sz="1600" dirty="0" err="1">
                          <a:effectLst/>
                        </a:rPr>
                        <a:t>Slivar</a:t>
                      </a:r>
                      <a:r>
                        <a:rPr lang="hr-HR" sz="1600" dirty="0">
                          <a:effectLst/>
                        </a:rPr>
                        <a:t>, Filip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, Matej Leskovar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badminton (Ž) – 2. mjesto - Antonela Bosilj, Josipa Tutić i Lea </a:t>
                      </a:r>
                      <a:r>
                        <a:rPr lang="hr-HR" sz="1600" dirty="0" err="1">
                          <a:effectLst/>
                        </a:rPr>
                        <a:t>Vodjerek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badminton (M) – 4. mjesto - Luka </a:t>
                      </a:r>
                      <a:r>
                        <a:rPr lang="hr-HR" sz="1600" dirty="0" err="1">
                          <a:effectLst/>
                        </a:rPr>
                        <a:t>Slivar</a:t>
                      </a:r>
                      <a:r>
                        <a:rPr lang="hr-HR" sz="1600" dirty="0">
                          <a:effectLst/>
                        </a:rPr>
                        <a:t>, Matej </a:t>
                      </a:r>
                      <a:r>
                        <a:rPr lang="hr-HR" sz="1600" dirty="0" err="1">
                          <a:effectLst/>
                        </a:rPr>
                        <a:t>Stepić</a:t>
                      </a:r>
                      <a:r>
                        <a:rPr lang="hr-HR" sz="1600" dirty="0">
                          <a:effectLst/>
                        </a:rPr>
                        <a:t> i Dinko Jurčević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kros (M/Ž) – Krunoslav Varga, David Jurčević, Dinko Jurčević, Ivana Klarić, Lucija </a:t>
                      </a:r>
                      <a:r>
                        <a:rPr lang="hr-HR" sz="1600" dirty="0" err="1">
                          <a:effectLst/>
                        </a:rPr>
                        <a:t>Marenić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atletika (M) – Kristijan Delač, Hrvoje Herceg (100 m), Mihael </a:t>
                      </a:r>
                      <a:r>
                        <a:rPr lang="hr-HR" sz="1600" dirty="0" err="1">
                          <a:effectLst/>
                        </a:rPr>
                        <a:t>Vrbanc</a:t>
                      </a:r>
                      <a:r>
                        <a:rPr lang="hr-HR" sz="1600" dirty="0">
                          <a:effectLst/>
                        </a:rPr>
                        <a:t>, Matej Leskovar (300 m), David Jurčević, Dinko Jurčević (1000 m), Dinko Berić, Robert Čavlović (skok u dalj), David </a:t>
                      </a:r>
                      <a:r>
                        <a:rPr lang="hr-HR" sz="1600" dirty="0" err="1">
                          <a:effectLst/>
                        </a:rPr>
                        <a:t>Mihoković</a:t>
                      </a:r>
                      <a:r>
                        <a:rPr lang="hr-HR" sz="1600" dirty="0">
                          <a:effectLst/>
                        </a:rPr>
                        <a:t>, Domagoj Bratković (skok u vis), Robert Damjanović, Matija Valter (kugla), štafeta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mali nogomet (M) – Ivan Čavlović, Leon </a:t>
                      </a:r>
                      <a:r>
                        <a:rPr lang="hr-HR" sz="1600" dirty="0" err="1">
                          <a:effectLst/>
                        </a:rPr>
                        <a:t>Kuserbanj</a:t>
                      </a:r>
                      <a:r>
                        <a:rPr lang="hr-HR" sz="1600" dirty="0">
                          <a:effectLst/>
                        </a:rPr>
                        <a:t>, Domagoj </a:t>
                      </a:r>
                      <a:r>
                        <a:rPr lang="hr-HR" sz="1600" dirty="0" err="1">
                          <a:effectLst/>
                        </a:rPr>
                        <a:t>Bašljan</a:t>
                      </a:r>
                      <a:r>
                        <a:rPr lang="hr-HR" sz="1600" dirty="0">
                          <a:effectLst/>
                        </a:rPr>
                        <a:t>, Goran </a:t>
                      </a:r>
                      <a:r>
                        <a:rPr lang="hr-HR" sz="1600" dirty="0" err="1">
                          <a:effectLst/>
                        </a:rPr>
                        <a:t>Žgela</a:t>
                      </a:r>
                      <a:r>
                        <a:rPr lang="hr-HR" sz="1600" dirty="0">
                          <a:effectLst/>
                        </a:rPr>
                        <a:t>, Mario Mihalić, Andrej </a:t>
                      </a:r>
                      <a:r>
                        <a:rPr lang="hr-HR" sz="1600" dirty="0" err="1">
                          <a:effectLst/>
                        </a:rPr>
                        <a:t>Vrbanc</a:t>
                      </a:r>
                      <a:r>
                        <a:rPr lang="hr-HR" sz="1600" dirty="0">
                          <a:effectLst/>
                        </a:rPr>
                        <a:t>, Matej Vojković </a:t>
                      </a:r>
                      <a:endParaRPr lang="hr-HR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1" marR="67331" marT="0" marB="0"/>
                </a:tc>
                <a:extLst>
                  <a:ext uri="{0D108BD9-81ED-4DB2-BD59-A6C34878D82A}">
                    <a16:rowId xmlns:a16="http://schemas.microsoft.com/office/drawing/2014/main" val="3937971109"/>
                  </a:ext>
                </a:extLst>
              </a:tr>
              <a:tr h="6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 err="1">
                          <a:effectLst/>
                        </a:rPr>
                        <a:t>Najsportaš</a:t>
                      </a:r>
                      <a:r>
                        <a:rPr lang="hr-HR" sz="1600" dirty="0">
                          <a:effectLst/>
                        </a:rPr>
                        <a:t> i </a:t>
                      </a:r>
                      <a:r>
                        <a:rPr lang="hr-HR" sz="1600" dirty="0" err="1">
                          <a:effectLst/>
                        </a:rPr>
                        <a:t>najsportašica</a:t>
                      </a:r>
                      <a:r>
                        <a:rPr lang="hr-HR" sz="1600" dirty="0">
                          <a:effectLst/>
                        </a:rPr>
                        <a:t>: Filip </a:t>
                      </a:r>
                      <a:r>
                        <a:rPr lang="hr-HR" sz="1600" dirty="0" err="1">
                          <a:effectLst/>
                        </a:rPr>
                        <a:t>Cjetojević</a:t>
                      </a:r>
                      <a:r>
                        <a:rPr lang="hr-HR" sz="1600" dirty="0">
                          <a:effectLst/>
                        </a:rPr>
                        <a:t> i Antonela Bosilj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1" marR="67331" marT="0" marB="0"/>
                </a:tc>
                <a:extLst>
                  <a:ext uri="{0D108BD9-81ED-4DB2-BD59-A6C34878D82A}">
                    <a16:rowId xmlns:a16="http://schemas.microsoft.com/office/drawing/2014/main" val="8032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2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B157D-788F-4289-8C94-8C882F2F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9329364" cy="1507067"/>
          </a:xfrm>
        </p:spPr>
        <p:txBody>
          <a:bodyPr/>
          <a:lstStyle/>
          <a:p>
            <a:r>
              <a:rPr lang="hr-HR" dirty="0"/>
              <a:t>2011./2012.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E7384D3-4355-448B-94BF-E36BCC2A5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87309"/>
              </p:ext>
            </p:extLst>
          </p:nvPr>
        </p:nvGraphicFramePr>
        <p:xfrm>
          <a:off x="684212" y="1017651"/>
          <a:ext cx="9427976" cy="3923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7976">
                  <a:extLst>
                    <a:ext uri="{9D8B030D-6E8A-4147-A177-3AD203B41FA5}">
                      <a16:colId xmlns:a16="http://schemas.microsoft.com/office/drawing/2014/main" val="3396215156"/>
                    </a:ext>
                  </a:extLst>
                </a:gridCol>
              </a:tblGrid>
              <a:tr h="32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Županijska razina: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860070"/>
                  </a:ext>
                </a:extLst>
              </a:tr>
              <a:tr h="278002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šah (M) – 3. mjesto -  Ivan Posenjak, Bruno Varga, David Jurčević, Robert Valentić</a:t>
                      </a:r>
                      <a:endParaRPr lang="hr-HR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odbojka (Ž) – Josipa Tutić, Antonela Bosilj, Lucija Marenić, Tara Pokopac, Petra Poredski, Magdalena Oršić, Erna Grčević</a:t>
                      </a:r>
                      <a:endParaRPr lang="hr-HR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stolni tenis (M) – Luka Slivar, Filip Šegavac, Andrej Vrbanc</a:t>
                      </a:r>
                      <a:endParaRPr lang="hr-HR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stolni tenis (Ž) – Antonela Bosilj, Josipa Tutić, Magdalena Oršić</a:t>
                      </a:r>
                      <a:endParaRPr lang="hr-HR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kros (M/Ž) – David Jurčević, Dinko Jurčević, Marijan Kovač, Antonio Delač, Ivana Klarić, Sara Klobučar, Erna Grčević, Suzana Pokorni</a:t>
                      </a:r>
                      <a:endParaRPr lang="hr-HR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mali nogomet (M) – Luka Slivar, Matej Vojković, Leon Kuserbanj, David Jurčević, Ivan Čavlović, Domagoj Bašljan, Antonio Mihalić, Goran Žgela</a:t>
                      </a:r>
                      <a:endParaRPr lang="hr-HR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731364"/>
                  </a:ext>
                </a:extLst>
              </a:tr>
              <a:tr h="722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 err="1">
                          <a:effectLst/>
                        </a:rPr>
                        <a:t>Najsportaš</a:t>
                      </a:r>
                      <a:r>
                        <a:rPr lang="hr-HR" sz="1600" dirty="0">
                          <a:effectLst/>
                        </a:rPr>
                        <a:t> i </a:t>
                      </a:r>
                      <a:r>
                        <a:rPr lang="hr-HR" sz="1600" dirty="0" err="1">
                          <a:effectLst/>
                        </a:rPr>
                        <a:t>najsportašica</a:t>
                      </a:r>
                      <a:r>
                        <a:rPr lang="hr-HR" sz="1600" dirty="0">
                          <a:effectLst/>
                        </a:rPr>
                        <a:t>: Luka </a:t>
                      </a:r>
                      <a:r>
                        <a:rPr lang="hr-HR" sz="1600" dirty="0" err="1">
                          <a:effectLst/>
                        </a:rPr>
                        <a:t>Slivar</a:t>
                      </a:r>
                      <a:r>
                        <a:rPr lang="hr-HR" sz="1600" dirty="0">
                          <a:effectLst/>
                        </a:rPr>
                        <a:t> i Magdalena </a:t>
                      </a:r>
                      <a:r>
                        <a:rPr lang="hr-HR" sz="1600" dirty="0" err="1">
                          <a:effectLst/>
                        </a:rPr>
                        <a:t>Oršić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1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7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5F712C-2245-460A-8665-1183C18F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9526588" cy="1507067"/>
          </a:xfrm>
        </p:spPr>
        <p:txBody>
          <a:bodyPr/>
          <a:lstStyle/>
          <a:p>
            <a:r>
              <a:rPr lang="hr-HR" dirty="0"/>
              <a:t>2012./2013.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62241D9-86C3-4F68-A32C-012ADA9A0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713765"/>
              </p:ext>
            </p:extLst>
          </p:nvPr>
        </p:nvGraphicFramePr>
        <p:xfrm>
          <a:off x="684212" y="1501775"/>
          <a:ext cx="9526588" cy="341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6588">
                  <a:extLst>
                    <a:ext uri="{9D8B030D-6E8A-4147-A177-3AD203B41FA5}">
                      <a16:colId xmlns:a16="http://schemas.microsoft.com/office/drawing/2014/main" val="2607275292"/>
                    </a:ext>
                  </a:extLst>
                </a:gridCol>
              </a:tblGrid>
              <a:tr h="387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</a:rPr>
                        <a:t>Županijska razina: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574269"/>
                  </a:ext>
                </a:extLst>
              </a:tr>
              <a:tr h="20844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800">
                          <a:effectLst/>
                        </a:rPr>
                        <a:t>šah (M) – 3. mjesto – Bruno Varga, Domagoj Šmidt, Stjepan i Alen Bartulac</a:t>
                      </a:r>
                      <a:endParaRPr lang="hr-HR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800">
                          <a:effectLst/>
                        </a:rPr>
                        <a:t>rukomet (Ž) – Tara Pokopac, Anja Mihaljević, Lucija Petreković, Lara Bogdan, Marina Duk, Magdalena Oršić, Lucija Marenić, Marinela Kanjuh, Isabella Havranek, Erna Grčević</a:t>
                      </a:r>
                      <a:endParaRPr lang="hr-HR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800">
                          <a:effectLst/>
                        </a:rPr>
                        <a:t>kros (M/Ž) – Leon Kuserbanj, Filip Žlender, Antonio Delač, Marijan Kovač, Magdalena Oršić, Erna Grčević, Suzana Pokorni, Anja Mihaljević.</a:t>
                      </a:r>
                      <a:endParaRPr lang="hr-HR" sz="16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9747"/>
                  </a:ext>
                </a:extLst>
              </a:tr>
              <a:tr h="87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 err="1">
                          <a:effectLst/>
                        </a:rPr>
                        <a:t>Najsportaš</a:t>
                      </a:r>
                      <a:r>
                        <a:rPr lang="hr-HR" sz="1800" dirty="0">
                          <a:effectLst/>
                        </a:rPr>
                        <a:t> i </a:t>
                      </a:r>
                      <a:r>
                        <a:rPr lang="hr-HR" sz="1800" dirty="0" err="1">
                          <a:effectLst/>
                        </a:rPr>
                        <a:t>najsportašica</a:t>
                      </a:r>
                      <a:r>
                        <a:rPr lang="hr-HR" sz="1800" dirty="0">
                          <a:effectLst/>
                        </a:rPr>
                        <a:t>: Ivan Čavlović i Magdalena </a:t>
                      </a:r>
                      <a:r>
                        <a:rPr lang="hr-HR" sz="1800" dirty="0" err="1">
                          <a:effectLst/>
                        </a:rPr>
                        <a:t>Oršić</a:t>
                      </a:r>
                      <a:endParaRPr lang="hr-H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60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820BF-F0CF-4A2F-8595-6D571086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02820"/>
            <a:ext cx="9571412" cy="1507067"/>
          </a:xfrm>
        </p:spPr>
        <p:txBody>
          <a:bodyPr/>
          <a:lstStyle/>
          <a:p>
            <a:r>
              <a:rPr lang="hr-HR" dirty="0"/>
              <a:t>2013./2014.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36BEF46-9368-4A49-9153-ACAE67F74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98844"/>
              </p:ext>
            </p:extLst>
          </p:nvPr>
        </p:nvGraphicFramePr>
        <p:xfrm>
          <a:off x="684212" y="648113"/>
          <a:ext cx="9643129" cy="440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129">
                  <a:extLst>
                    <a:ext uri="{9D8B030D-6E8A-4147-A177-3AD203B41FA5}">
                      <a16:colId xmlns:a16="http://schemas.microsoft.com/office/drawing/2014/main" val="4194503602"/>
                    </a:ext>
                  </a:extLst>
                </a:gridCol>
              </a:tblGrid>
              <a:tr h="26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Državna poluzavršnica: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9" marR="67179" marT="0" marB="0"/>
                </a:tc>
                <a:extLst>
                  <a:ext uri="{0D108BD9-81ED-4DB2-BD59-A6C34878D82A}">
                    <a16:rowId xmlns:a16="http://schemas.microsoft.com/office/drawing/2014/main" val="2866138998"/>
                  </a:ext>
                </a:extLst>
              </a:tr>
              <a:tr h="961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kros (Ž) – 4. mjesto – Erna Grčević, Suzana Pokorni, Anja Mihaljević, Marinela </a:t>
                      </a:r>
                      <a:r>
                        <a:rPr lang="hr-HR" sz="1600" dirty="0" err="1">
                          <a:effectLst/>
                        </a:rPr>
                        <a:t>Kanjuh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 dirty="0">
                          <a:effectLst/>
                        </a:rPr>
                        <a:t>atletika (Ž) - Lucija </a:t>
                      </a:r>
                      <a:r>
                        <a:rPr lang="hr-HR" sz="1600" dirty="0" err="1">
                          <a:effectLst/>
                        </a:rPr>
                        <a:t>Petreković</a:t>
                      </a:r>
                      <a:r>
                        <a:rPr lang="hr-HR" sz="1600" dirty="0">
                          <a:effectLst/>
                        </a:rPr>
                        <a:t>, Tajana Jurčević, Josipa Klobučar, Marinela </a:t>
                      </a:r>
                      <a:r>
                        <a:rPr lang="hr-HR" sz="1600" dirty="0" err="1">
                          <a:effectLst/>
                        </a:rPr>
                        <a:t>Kanjuh</a:t>
                      </a:r>
                      <a:r>
                        <a:rPr lang="hr-HR" sz="1600" dirty="0">
                          <a:effectLst/>
                        </a:rPr>
                        <a:t>, Marija </a:t>
                      </a:r>
                      <a:r>
                        <a:rPr lang="hr-HR" sz="1600" dirty="0" err="1">
                          <a:effectLst/>
                        </a:rPr>
                        <a:t>Gelenčir</a:t>
                      </a:r>
                      <a:r>
                        <a:rPr lang="hr-HR" sz="1600" dirty="0">
                          <a:effectLst/>
                        </a:rPr>
                        <a:t>, Ivona </a:t>
                      </a:r>
                      <a:r>
                        <a:rPr lang="hr-HR" sz="1600" dirty="0" err="1">
                          <a:effectLst/>
                        </a:rPr>
                        <a:t>Pavlečić</a:t>
                      </a:r>
                      <a:r>
                        <a:rPr lang="hr-HR" sz="1600" dirty="0">
                          <a:effectLst/>
                        </a:rPr>
                        <a:t>, Petra Horak, Ivana </a:t>
                      </a:r>
                      <a:r>
                        <a:rPr lang="hr-HR" sz="1600" dirty="0" err="1">
                          <a:effectLst/>
                        </a:rPr>
                        <a:t>Žgela</a:t>
                      </a:r>
                      <a:r>
                        <a:rPr lang="hr-HR" sz="1600" dirty="0">
                          <a:effectLst/>
                        </a:rPr>
                        <a:t>, Matea Klarić, Lorena Kovač</a:t>
                      </a:r>
                      <a:endParaRPr lang="hr-HR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9" marR="67179" marT="0" marB="0"/>
                </a:tc>
                <a:extLst>
                  <a:ext uri="{0D108BD9-81ED-4DB2-BD59-A6C34878D82A}">
                    <a16:rowId xmlns:a16="http://schemas.microsoft.com/office/drawing/2014/main" val="1843744193"/>
                  </a:ext>
                </a:extLst>
              </a:tr>
              <a:tr h="26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effectLst/>
                        </a:rPr>
                        <a:t>Županijska razina: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9" marR="67179" marT="0" marB="0"/>
                </a:tc>
                <a:extLst>
                  <a:ext uri="{0D108BD9-81ED-4DB2-BD59-A6C34878D82A}">
                    <a16:rowId xmlns:a16="http://schemas.microsoft.com/office/drawing/2014/main" val="809468253"/>
                  </a:ext>
                </a:extLst>
              </a:tr>
              <a:tr h="21413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šah (M) – 2. mjesto -  Bruno Varga, Domagoj Šmidt, Alen Bartulac, Stjepan Bartulac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stolni tenis (M) – Filip Šegavac, Luka Kramarić, Matej Vojković, Domagoj Ulovac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kros (M/Ž) – Marijan Kovač, Antonio Delač, Mario Ljevar, Robert Pavlečić,  Erna Grčević, 2. mjesto - Suzana Pokorni, Anja Mihaljević</a:t>
                      </a:r>
                      <a:endParaRPr lang="hr-HR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(M) – Nikola Šajfar i Domagoj Ulovac (100 m), Dario Čuhnil i Antonio Delač (300 m), Marijan Kovač i Luka Kramarić (1000 m), Robert Pavlečić i Davor Jurčević (skok u dalj), Matteo Kovačević i Filip Šegavac (skok u vis), Tomislav Sotinac i Filip Žlender (kugla), štafeta</a:t>
                      </a:r>
                      <a:endParaRPr lang="hr-HR" sz="12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9" marR="67179" marT="0" marB="0"/>
                </a:tc>
                <a:extLst>
                  <a:ext uri="{0D108BD9-81ED-4DB2-BD59-A6C34878D82A}">
                    <a16:rowId xmlns:a16="http://schemas.microsoft.com/office/drawing/2014/main" val="3415183065"/>
                  </a:ext>
                </a:extLst>
              </a:tr>
              <a:tr h="60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err="1">
                          <a:effectLst/>
                        </a:rPr>
                        <a:t>Najsportaš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najsportašica</a:t>
                      </a:r>
                      <a:r>
                        <a:rPr lang="hr-HR" sz="1400" dirty="0">
                          <a:effectLst/>
                        </a:rPr>
                        <a:t>: Luka Kramarić i Anja Mihaljević</a:t>
                      </a: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9" marR="67179" marT="0" marB="0"/>
                </a:tc>
                <a:extLst>
                  <a:ext uri="{0D108BD9-81ED-4DB2-BD59-A6C34878D82A}">
                    <a16:rowId xmlns:a16="http://schemas.microsoft.com/office/drawing/2014/main" val="366897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2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0D01C-F1C8-43C2-AC32-DF09B41F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9499694" cy="1507067"/>
          </a:xfrm>
        </p:spPr>
        <p:txBody>
          <a:bodyPr/>
          <a:lstStyle/>
          <a:p>
            <a:r>
              <a:rPr lang="hr-HR" dirty="0"/>
              <a:t>2014./2015.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E6CFB93-85E5-4568-B3C6-AAF4E4560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658030"/>
              </p:ext>
            </p:extLst>
          </p:nvPr>
        </p:nvGraphicFramePr>
        <p:xfrm>
          <a:off x="684212" y="1046966"/>
          <a:ext cx="9607270" cy="3898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7270">
                  <a:extLst>
                    <a:ext uri="{9D8B030D-6E8A-4147-A177-3AD203B41FA5}">
                      <a16:colId xmlns:a16="http://schemas.microsoft.com/office/drawing/2014/main" val="1036373494"/>
                    </a:ext>
                  </a:extLst>
                </a:gridCol>
              </a:tblGrid>
              <a:tr h="34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</a:rPr>
                        <a:t>Državna poluzavršnica: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844919"/>
                  </a:ext>
                </a:extLst>
              </a:tr>
              <a:tr h="12217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800" dirty="0">
                          <a:effectLst/>
                        </a:rPr>
                        <a:t>atletika (Ž) – 5. mjesto – Josipa Klobučar i Martina </a:t>
                      </a:r>
                      <a:r>
                        <a:rPr lang="hr-HR" sz="1800" dirty="0" err="1">
                          <a:effectLst/>
                        </a:rPr>
                        <a:t>Lučan</a:t>
                      </a:r>
                      <a:r>
                        <a:rPr lang="hr-HR" sz="1800" dirty="0">
                          <a:effectLst/>
                        </a:rPr>
                        <a:t> (100 m), Lorena Kovač i  Ivana </a:t>
                      </a:r>
                      <a:r>
                        <a:rPr lang="hr-HR" sz="1800" dirty="0" err="1">
                          <a:effectLst/>
                        </a:rPr>
                        <a:t>Žgela</a:t>
                      </a:r>
                      <a:r>
                        <a:rPr lang="hr-HR" sz="1800" dirty="0">
                          <a:effectLst/>
                        </a:rPr>
                        <a:t> (200 m), Karla Vlahović i 2. mjesto - Ena </a:t>
                      </a:r>
                      <a:r>
                        <a:rPr lang="hr-HR" sz="1800" dirty="0" err="1">
                          <a:effectLst/>
                        </a:rPr>
                        <a:t>Jelenčić</a:t>
                      </a:r>
                      <a:r>
                        <a:rPr lang="hr-HR" sz="1800" dirty="0">
                          <a:effectLst/>
                        </a:rPr>
                        <a:t> (600 m), Marija </a:t>
                      </a:r>
                      <a:r>
                        <a:rPr lang="hr-HR" sz="1800" dirty="0" err="1">
                          <a:effectLst/>
                        </a:rPr>
                        <a:t>Gelenčir</a:t>
                      </a:r>
                      <a:r>
                        <a:rPr lang="hr-HR" sz="1800" dirty="0">
                          <a:effectLst/>
                        </a:rPr>
                        <a:t> i Eva Kamber Bartolović (skok u dalj), </a:t>
                      </a:r>
                      <a:r>
                        <a:rPr lang="hr-HR" sz="1800" dirty="0" err="1">
                          <a:effectLst/>
                        </a:rPr>
                        <a:t>Dea</a:t>
                      </a:r>
                      <a:r>
                        <a:rPr lang="hr-HR" sz="1800" dirty="0">
                          <a:effectLst/>
                        </a:rPr>
                        <a:t> Cindrić i Vanessa </a:t>
                      </a:r>
                      <a:r>
                        <a:rPr lang="hr-HR" sz="1800" dirty="0" err="1">
                          <a:effectLst/>
                        </a:rPr>
                        <a:t>Beki</a:t>
                      </a:r>
                      <a:r>
                        <a:rPr lang="hr-HR" sz="1800" dirty="0">
                          <a:effectLst/>
                        </a:rPr>
                        <a:t> (skok u vis), Ivona </a:t>
                      </a:r>
                      <a:r>
                        <a:rPr lang="hr-HR" sz="1800" dirty="0" err="1">
                          <a:effectLst/>
                        </a:rPr>
                        <a:t>Pavlečić</a:t>
                      </a:r>
                      <a:r>
                        <a:rPr lang="hr-HR" sz="1800" dirty="0">
                          <a:effectLst/>
                        </a:rPr>
                        <a:t>, Petra Horak (loptica)</a:t>
                      </a:r>
                      <a:endParaRPr lang="hr-HR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44620"/>
                  </a:ext>
                </a:extLst>
              </a:tr>
              <a:tr h="34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Županijska razina: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7689747"/>
                  </a:ext>
                </a:extLst>
              </a:tr>
              <a:tr h="9049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600">
                          <a:effectLst/>
                        </a:rPr>
                        <a:t>kros (M/Ž) – Marijan Kovač, Antonio Delač, Mario Ljevar, Mario Kovačević,  2. mjesto ekipno Ž- Marinela Kanjuh, Suzana Pokorni, Ena Jelenčić, Lorena Kovač </a:t>
                      </a:r>
                      <a:endParaRPr lang="hr-HR" sz="14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958836"/>
                  </a:ext>
                </a:extLst>
              </a:tr>
              <a:tr h="77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 err="1">
                          <a:effectLst/>
                        </a:rPr>
                        <a:t>Najsportaš</a:t>
                      </a:r>
                      <a:r>
                        <a:rPr lang="hr-HR" sz="1600" dirty="0">
                          <a:effectLst/>
                        </a:rPr>
                        <a:t> i </a:t>
                      </a:r>
                      <a:r>
                        <a:rPr lang="hr-HR" sz="1600" dirty="0" err="1">
                          <a:effectLst/>
                        </a:rPr>
                        <a:t>najsportašica</a:t>
                      </a:r>
                      <a:r>
                        <a:rPr lang="hr-HR" sz="1600" dirty="0">
                          <a:effectLst/>
                        </a:rPr>
                        <a:t>: Antonio Delač i Anja Mihaljević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9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8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BEFE5C-A681-4FCE-85E6-B899DEA7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65511"/>
            <a:ext cx="9042494" cy="1507067"/>
          </a:xfrm>
        </p:spPr>
        <p:txBody>
          <a:bodyPr/>
          <a:lstStyle/>
          <a:p>
            <a:r>
              <a:rPr lang="hr-HR" dirty="0"/>
              <a:t>2015./2016.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06311F4-A48E-4035-A347-9A58B4DA1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142423"/>
              </p:ext>
            </p:extLst>
          </p:nvPr>
        </p:nvGraphicFramePr>
        <p:xfrm>
          <a:off x="684212" y="685422"/>
          <a:ext cx="9661059" cy="429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1059">
                  <a:extLst>
                    <a:ext uri="{9D8B030D-6E8A-4147-A177-3AD203B41FA5}">
                      <a16:colId xmlns:a16="http://schemas.microsoft.com/office/drawing/2014/main" val="2026482606"/>
                    </a:ext>
                  </a:extLst>
                </a:gridCol>
              </a:tblGrid>
              <a:tr h="25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effectLst/>
                        </a:rPr>
                        <a:t>Županijska razina: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extLst>
                  <a:ext uri="{0D108BD9-81ED-4DB2-BD59-A6C34878D82A}">
                    <a16:rowId xmlns:a16="http://schemas.microsoft.com/office/drawing/2014/main" val="3598992423"/>
                  </a:ext>
                </a:extLst>
              </a:tr>
              <a:tr h="34598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kros (M/Ž) – Mario Ljevar, Leon Ivičić, Antonio Damjanović, Dea Cindrić, Marinela Kanjuh, Lorena Kovač, Valentina Pokorni</a:t>
                      </a:r>
                      <a:endParaRPr lang="hr-H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šah (M) – 4. mjesto -  Domagoj Šmidt, Mislav Šmidt, Antonio Duk, Patrik Krmić</a:t>
                      </a:r>
                      <a:endParaRPr lang="hr-H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stolni tenis (M) – Renato Klubička, Karlo Bogdan, Pavle Marenić, Fran Marenić</a:t>
                      </a:r>
                      <a:endParaRPr lang="hr-H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100">
                          <a:effectLst/>
                        </a:rPr>
                        <a:t>badminton (Ž) – Lucija Petreković, Marinela Kanjuh, Anita Jurčić, Lukrecija Bačak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(Ž) – Martina Lučan (100 m), Ena Jelenčić (300 m), Karla Vlahović i Valentina Pokorni (600 m), Marinela Kanjuh (skok u dalj), Matea Klarić (skok u vis), 1. mjesto – Lucija Petreković (vorteks)</a:t>
                      </a:r>
                      <a:endParaRPr lang="hr-H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(Ž) 5. i 6.r. – 2. mjesto ekipno -  Josipa Vunderlih (100 m), Ena Jelenčić (200 m), Valentina Pokorni (600 m), Marija Gelenčir (skok u dalj), Antea Mihaljević (skok u vis), Manuela Bačak (medicinka), Lorena Kovač (vorteks), štafeta</a:t>
                      </a:r>
                      <a:endParaRPr lang="hr-H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>
                          <a:effectLst/>
                        </a:rPr>
                        <a:t>atletika (M) 5. i 6.r. – 2. mjesto ekipno -  Maks Horak (100 m), Tibor Kuserbanj (200 m), Leon Ivičić (600 m), Toni Cindrić (skok u dalj), David Ljevar (skok u vis), Gabrijel Žlender (medicinka), Antonio Damjanović (vorteks), štafeta</a:t>
                      </a:r>
                      <a:endParaRPr lang="hr-HR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extLst>
                  <a:ext uri="{0D108BD9-81ED-4DB2-BD59-A6C34878D82A}">
                    <a16:rowId xmlns:a16="http://schemas.microsoft.com/office/drawing/2014/main" val="4163881550"/>
                  </a:ext>
                </a:extLst>
              </a:tr>
              <a:tr h="57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err="1">
                          <a:effectLst/>
                        </a:rPr>
                        <a:t>Najsportaš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najsportašica</a:t>
                      </a:r>
                      <a:r>
                        <a:rPr lang="hr-HR" sz="1400" dirty="0">
                          <a:effectLst/>
                        </a:rPr>
                        <a:t>: Pavle </a:t>
                      </a:r>
                      <a:r>
                        <a:rPr lang="hr-HR" sz="1400" dirty="0" err="1">
                          <a:effectLst/>
                        </a:rPr>
                        <a:t>Marenić</a:t>
                      </a:r>
                      <a:r>
                        <a:rPr lang="hr-HR" sz="1400" dirty="0">
                          <a:effectLst/>
                        </a:rPr>
                        <a:t> i Marinela </a:t>
                      </a:r>
                      <a:r>
                        <a:rPr lang="hr-HR" sz="1400" dirty="0" err="1">
                          <a:effectLst/>
                        </a:rPr>
                        <a:t>Kanjuh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extLst>
                  <a:ext uri="{0D108BD9-81ED-4DB2-BD59-A6C34878D82A}">
                    <a16:rowId xmlns:a16="http://schemas.microsoft.com/office/drawing/2014/main" val="73949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8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9EBB1-6D9A-4B07-BAAE-777FFC64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230753" cy="1507067"/>
          </a:xfrm>
        </p:spPr>
        <p:txBody>
          <a:bodyPr/>
          <a:lstStyle/>
          <a:p>
            <a:r>
              <a:rPr lang="hr-HR" dirty="0"/>
              <a:t>2016./2017. – voditelj: Josip AREFIJEV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D89F147-019C-4D12-8D93-EE460DBAA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86291"/>
              </p:ext>
            </p:extLst>
          </p:nvPr>
        </p:nvGraphicFramePr>
        <p:xfrm>
          <a:off x="684213" y="669290"/>
          <a:ext cx="9813458" cy="4227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3458">
                  <a:extLst>
                    <a:ext uri="{9D8B030D-6E8A-4147-A177-3AD203B41FA5}">
                      <a16:colId xmlns:a16="http://schemas.microsoft.com/office/drawing/2014/main" val="3849453759"/>
                    </a:ext>
                  </a:extLst>
                </a:gridCol>
              </a:tblGrid>
              <a:tr h="267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effectLst/>
                        </a:rPr>
                        <a:t>Županijska razina: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9" marR="67959" marT="0" marB="0"/>
                </a:tc>
                <a:extLst>
                  <a:ext uri="{0D108BD9-81ED-4DB2-BD59-A6C34878D82A}">
                    <a16:rowId xmlns:a16="http://schemas.microsoft.com/office/drawing/2014/main" val="665262773"/>
                  </a:ext>
                </a:extLst>
              </a:tr>
              <a:tr h="33576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 dirty="0">
                          <a:effectLst/>
                        </a:rPr>
                        <a:t>atletika (M) – 2. mjesto ekipno - Toni Cindrić (100 m), 1. mjesto - Mario </a:t>
                      </a:r>
                      <a:r>
                        <a:rPr lang="hr-HR" sz="1400" dirty="0" err="1">
                          <a:effectLst/>
                        </a:rPr>
                        <a:t>Ljevar</a:t>
                      </a:r>
                      <a:r>
                        <a:rPr lang="hr-HR" sz="1400" dirty="0">
                          <a:effectLst/>
                        </a:rPr>
                        <a:t> (300 m), Leon </a:t>
                      </a:r>
                      <a:r>
                        <a:rPr lang="hr-HR" sz="1400" dirty="0" err="1">
                          <a:effectLst/>
                        </a:rPr>
                        <a:t>Ivičić</a:t>
                      </a:r>
                      <a:r>
                        <a:rPr lang="hr-HR" sz="1400" dirty="0">
                          <a:effectLst/>
                        </a:rPr>
                        <a:t> (800 m), Ivica </a:t>
                      </a:r>
                      <a:r>
                        <a:rPr lang="hr-HR" sz="1400" dirty="0" err="1">
                          <a:effectLst/>
                        </a:rPr>
                        <a:t>Ljevar</a:t>
                      </a:r>
                      <a:r>
                        <a:rPr lang="hr-HR" sz="1400" dirty="0">
                          <a:effectLst/>
                        </a:rPr>
                        <a:t> (skok u dalj), David </a:t>
                      </a:r>
                      <a:r>
                        <a:rPr lang="hr-HR" sz="1400" dirty="0" err="1">
                          <a:effectLst/>
                        </a:rPr>
                        <a:t>Ljevar</a:t>
                      </a:r>
                      <a:r>
                        <a:rPr lang="hr-HR" sz="1400" dirty="0">
                          <a:effectLst/>
                        </a:rPr>
                        <a:t> (skok u vis), Gabrijel </a:t>
                      </a:r>
                      <a:r>
                        <a:rPr lang="hr-HR" sz="1400" dirty="0" err="1">
                          <a:effectLst/>
                        </a:rPr>
                        <a:t>Žlender</a:t>
                      </a:r>
                      <a:r>
                        <a:rPr lang="hr-HR" sz="1400" dirty="0">
                          <a:effectLst/>
                        </a:rPr>
                        <a:t> (kugla), 1. mjesto - Antonio Damjanović (</a:t>
                      </a:r>
                      <a:r>
                        <a:rPr lang="hr-HR" sz="1400" dirty="0" err="1">
                          <a:effectLst/>
                        </a:rPr>
                        <a:t>vorteks</a:t>
                      </a:r>
                      <a:r>
                        <a:rPr lang="hr-HR" sz="1400" dirty="0">
                          <a:effectLst/>
                        </a:rPr>
                        <a:t>), štafeta</a:t>
                      </a:r>
                      <a:endParaRPr lang="hr-H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 dirty="0">
                          <a:effectLst/>
                        </a:rPr>
                        <a:t>atletika (Ž) – Ivana Naglić (100 m), 1. mjesto - Ena </a:t>
                      </a:r>
                      <a:r>
                        <a:rPr lang="hr-HR" sz="1400" dirty="0" err="1">
                          <a:effectLst/>
                        </a:rPr>
                        <a:t>Jelenčić</a:t>
                      </a:r>
                      <a:r>
                        <a:rPr lang="hr-HR" sz="1400" dirty="0">
                          <a:effectLst/>
                        </a:rPr>
                        <a:t> (300 m), Valentina Pokorni (600 m), </a:t>
                      </a:r>
                      <a:r>
                        <a:rPr lang="hr-HR" sz="1400" dirty="0" err="1">
                          <a:effectLst/>
                        </a:rPr>
                        <a:t>Dea</a:t>
                      </a:r>
                      <a:r>
                        <a:rPr lang="hr-HR" sz="1400" dirty="0">
                          <a:effectLst/>
                        </a:rPr>
                        <a:t> Cindrić (skok u dalj), Lorena Kovač (skok u vis), Petra Horak (kugla), Ivana </a:t>
                      </a:r>
                      <a:r>
                        <a:rPr lang="hr-HR" sz="1400" dirty="0" err="1">
                          <a:effectLst/>
                        </a:rPr>
                        <a:t>Pavlečić</a:t>
                      </a:r>
                      <a:r>
                        <a:rPr lang="hr-HR" sz="1400" dirty="0">
                          <a:effectLst/>
                        </a:rPr>
                        <a:t> (</a:t>
                      </a:r>
                      <a:r>
                        <a:rPr lang="hr-HR" sz="1400" dirty="0" err="1">
                          <a:effectLst/>
                        </a:rPr>
                        <a:t>vorteks</a:t>
                      </a:r>
                      <a:r>
                        <a:rPr lang="hr-HR" sz="1400" dirty="0">
                          <a:effectLst/>
                        </a:rPr>
                        <a:t>), štafeta</a:t>
                      </a:r>
                      <a:endParaRPr lang="hr-H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 dirty="0">
                          <a:effectLst/>
                        </a:rPr>
                        <a:t>kros (Ž) – 3. mjesto - </a:t>
                      </a:r>
                      <a:r>
                        <a:rPr lang="hr-HR" sz="1400" dirty="0" err="1">
                          <a:effectLst/>
                        </a:rPr>
                        <a:t>Dea</a:t>
                      </a:r>
                      <a:r>
                        <a:rPr lang="hr-HR" sz="1400" dirty="0">
                          <a:effectLst/>
                        </a:rPr>
                        <a:t> Cindrić, Lorena Kovač, Lorena Radman, Ena </a:t>
                      </a:r>
                      <a:r>
                        <a:rPr lang="hr-HR" sz="1400" dirty="0" err="1">
                          <a:effectLst/>
                        </a:rPr>
                        <a:t>Jelenčić</a:t>
                      </a:r>
                      <a:endParaRPr lang="hr-H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 dirty="0">
                          <a:effectLst/>
                        </a:rPr>
                        <a:t>atletika (Ž) 5. i 6.r. – 2. mjesto ekipno -  Josipa </a:t>
                      </a:r>
                      <a:r>
                        <a:rPr lang="hr-HR" sz="1400" dirty="0" err="1">
                          <a:effectLst/>
                        </a:rPr>
                        <a:t>Vunderlih</a:t>
                      </a:r>
                      <a:r>
                        <a:rPr lang="hr-HR" sz="1400" dirty="0">
                          <a:effectLst/>
                        </a:rPr>
                        <a:t> (100 m), Lana </a:t>
                      </a:r>
                      <a:r>
                        <a:rPr lang="hr-HR" sz="1400" dirty="0" err="1">
                          <a:effectLst/>
                        </a:rPr>
                        <a:t>Markotić</a:t>
                      </a:r>
                      <a:r>
                        <a:rPr lang="hr-HR" sz="1400" dirty="0">
                          <a:effectLst/>
                        </a:rPr>
                        <a:t> (200 m), Valentina Pokorni (600 m), Eva </a:t>
                      </a:r>
                      <a:r>
                        <a:rPr lang="hr-HR" sz="1400" dirty="0" err="1">
                          <a:effectLst/>
                        </a:rPr>
                        <a:t>Bačak</a:t>
                      </a:r>
                      <a:r>
                        <a:rPr lang="hr-HR" sz="1400" dirty="0">
                          <a:effectLst/>
                        </a:rPr>
                        <a:t> (skok u dalj), </a:t>
                      </a:r>
                      <a:r>
                        <a:rPr lang="hr-HR" sz="1400" dirty="0" err="1">
                          <a:effectLst/>
                        </a:rPr>
                        <a:t>Antea</a:t>
                      </a:r>
                      <a:r>
                        <a:rPr lang="hr-HR" sz="1400" dirty="0">
                          <a:effectLst/>
                        </a:rPr>
                        <a:t> Mihaljević (skok u vis), 1. mjesto – Vanessa Jambreković (</a:t>
                      </a:r>
                      <a:r>
                        <a:rPr lang="hr-HR" sz="1400" dirty="0" err="1">
                          <a:effectLst/>
                        </a:rPr>
                        <a:t>medicinka</a:t>
                      </a:r>
                      <a:r>
                        <a:rPr lang="hr-HR" sz="1400" dirty="0">
                          <a:effectLst/>
                        </a:rPr>
                        <a:t>), Tena Grdinić (</a:t>
                      </a:r>
                      <a:r>
                        <a:rPr lang="hr-HR" sz="1400" dirty="0" err="1">
                          <a:effectLst/>
                        </a:rPr>
                        <a:t>vorteks</a:t>
                      </a:r>
                      <a:r>
                        <a:rPr lang="hr-HR" sz="1400" dirty="0">
                          <a:effectLst/>
                        </a:rPr>
                        <a:t>), štafeta</a:t>
                      </a:r>
                      <a:endParaRPr lang="hr-H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1400" dirty="0">
                          <a:effectLst/>
                        </a:rPr>
                        <a:t>atletika (M) 5. i 6.r. – 2. mjesto ekipno -  Maks Horak (100 m), Ivano </a:t>
                      </a:r>
                      <a:r>
                        <a:rPr lang="hr-HR" sz="1400" dirty="0" err="1">
                          <a:effectLst/>
                        </a:rPr>
                        <a:t>Cjetojević</a:t>
                      </a:r>
                      <a:r>
                        <a:rPr lang="hr-HR" sz="1400" dirty="0">
                          <a:effectLst/>
                        </a:rPr>
                        <a:t> (200 m), Mateo </a:t>
                      </a:r>
                      <a:r>
                        <a:rPr lang="hr-HR" sz="1400" dirty="0" err="1">
                          <a:effectLst/>
                        </a:rPr>
                        <a:t>Ljevar</a:t>
                      </a:r>
                      <a:r>
                        <a:rPr lang="hr-HR" sz="1400" dirty="0">
                          <a:effectLst/>
                        </a:rPr>
                        <a:t> (600 m), Mihael </a:t>
                      </a:r>
                      <a:r>
                        <a:rPr lang="hr-HR" sz="1400" dirty="0" err="1">
                          <a:effectLst/>
                        </a:rPr>
                        <a:t>Bazijanec</a:t>
                      </a:r>
                      <a:r>
                        <a:rPr lang="hr-HR" sz="1400" dirty="0">
                          <a:effectLst/>
                        </a:rPr>
                        <a:t> (skok u dalj), Patrik Klobučar (skok u vis), Mateo </a:t>
                      </a:r>
                      <a:r>
                        <a:rPr lang="hr-HR" sz="1400" dirty="0" err="1">
                          <a:effectLst/>
                        </a:rPr>
                        <a:t>Pleš</a:t>
                      </a:r>
                      <a:r>
                        <a:rPr lang="hr-HR" sz="1400" dirty="0">
                          <a:effectLst/>
                        </a:rPr>
                        <a:t> (</a:t>
                      </a:r>
                      <a:r>
                        <a:rPr lang="hr-HR" sz="1400" dirty="0" err="1">
                          <a:effectLst/>
                        </a:rPr>
                        <a:t>medicinka</a:t>
                      </a:r>
                      <a:r>
                        <a:rPr lang="hr-HR" sz="1400" dirty="0">
                          <a:effectLst/>
                        </a:rPr>
                        <a:t>), Josip Naglić (</a:t>
                      </a:r>
                      <a:r>
                        <a:rPr lang="hr-HR" sz="1400" dirty="0" err="1">
                          <a:effectLst/>
                        </a:rPr>
                        <a:t>vorteks</a:t>
                      </a:r>
                      <a:r>
                        <a:rPr lang="hr-HR" sz="1400" dirty="0">
                          <a:effectLst/>
                        </a:rPr>
                        <a:t>), štafeta</a:t>
                      </a:r>
                      <a:endParaRPr lang="hr-HR" sz="12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9" marR="67959" marT="0" marB="0"/>
                </a:tc>
                <a:extLst>
                  <a:ext uri="{0D108BD9-81ED-4DB2-BD59-A6C34878D82A}">
                    <a16:rowId xmlns:a16="http://schemas.microsoft.com/office/drawing/2014/main" val="864268539"/>
                  </a:ext>
                </a:extLst>
              </a:tr>
              <a:tr h="60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 err="1">
                          <a:effectLst/>
                        </a:rPr>
                        <a:t>Najsportaš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najsportašica</a:t>
                      </a:r>
                      <a:r>
                        <a:rPr lang="hr-HR" sz="1400" dirty="0">
                          <a:effectLst/>
                        </a:rPr>
                        <a:t>: Mario </a:t>
                      </a:r>
                      <a:r>
                        <a:rPr lang="hr-HR" sz="1400" dirty="0" err="1">
                          <a:effectLst/>
                        </a:rPr>
                        <a:t>Ljevar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Dea</a:t>
                      </a:r>
                      <a:r>
                        <a:rPr lang="hr-HR" sz="1400" dirty="0">
                          <a:effectLst/>
                        </a:rPr>
                        <a:t> Cindrić</a:t>
                      </a:r>
                      <a:endParaRPr lang="hr-H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9" marR="67959" marT="0" marB="0"/>
                </a:tc>
                <a:extLst>
                  <a:ext uri="{0D108BD9-81ED-4DB2-BD59-A6C34878D82A}">
                    <a16:rowId xmlns:a16="http://schemas.microsoft.com/office/drawing/2014/main" val="342104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63038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1924</Words>
  <Application>Microsoft Office PowerPoint</Application>
  <PresentationFormat>Široki zaslon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Times New Roman</vt:lpstr>
      <vt:lpstr>Wingdings</vt:lpstr>
      <vt:lpstr>Wingdings 3</vt:lpstr>
      <vt:lpstr>Isječak</vt:lpstr>
      <vt:lpstr>USPJESI UČENIKA I ŠŠD-a u ZADNJIH 10 godina  (2011.-2021.)</vt:lpstr>
      <vt:lpstr>Uvod</vt:lpstr>
      <vt:lpstr>2010./2011. – voditelj: Josip AREFIJEV</vt:lpstr>
      <vt:lpstr>2011./2012. – voditelj: Josip AREFIJEV</vt:lpstr>
      <vt:lpstr>2012./2013. – voditelj: Josip AREFIJEV</vt:lpstr>
      <vt:lpstr>2013./2014. – voditelj: Josip AREFIJEV</vt:lpstr>
      <vt:lpstr>2014./2015. – voditelj: Josip AREFIJEV</vt:lpstr>
      <vt:lpstr>2015./2016. – voditelj: Josip AREFIJEV</vt:lpstr>
      <vt:lpstr>2016./2017. – voditelj: Josip AREFIJEV</vt:lpstr>
      <vt:lpstr>2017./2018. – voditelj: Josip AREFIJEV</vt:lpstr>
      <vt:lpstr>2018./2019. – Voditeljica: Anita JeŽABEK</vt:lpstr>
      <vt:lpstr>2019./2020. – Voditeljica: Anita JeŽABEK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USPJESI UČENIKA I ŠŠD-a u ZADNJIH 10 godina  (2011.-2021.)</dc:title>
  <dc:creator>Juraj Marković</dc:creator>
  <cp:lastModifiedBy>Juraj Marković</cp:lastModifiedBy>
  <cp:revision>5</cp:revision>
  <dcterms:created xsi:type="dcterms:W3CDTF">2021-11-23T07:08:09Z</dcterms:created>
  <dcterms:modified xsi:type="dcterms:W3CDTF">2021-11-23T10:29:14Z</dcterms:modified>
</cp:coreProperties>
</file>