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59" r:id="rId4"/>
    <p:sldId id="260" r:id="rId5"/>
    <p:sldId id="271" r:id="rId6"/>
    <p:sldId id="266" r:id="rId7"/>
    <p:sldId id="257" r:id="rId8"/>
    <p:sldId id="270" r:id="rId9"/>
    <p:sldId id="261" r:id="rId10"/>
    <p:sldId id="267" r:id="rId11"/>
    <p:sldId id="268" r:id="rId12"/>
    <p:sldId id="262" r:id="rId13"/>
    <p:sldId id="264" r:id="rId14"/>
    <p:sldId id="265" r:id="rId15"/>
    <p:sldId id="269" r:id="rId16"/>
  </p:sldIdLst>
  <p:sldSz cx="12188825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9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BB131F9-05FE-49DE-92C8-6B812B9BB146}" type="datetime1">
              <a:rPr lang="hr-HR" smtClean="0"/>
              <a:t>14.3.2019.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1277FB5-421B-48D0-A6B8-3E99BFD14656}" type="datetime1">
              <a:rPr lang="hr-HR" smtClean="0"/>
              <a:t>14.3.2019.</a:t>
            </a:fld>
            <a:endParaRPr lang="hr-HR" dirty="0"/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796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hr-HR" smtClean="0"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3192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 hasCustomPrompt="1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hr-HR" dirty="0"/>
              <a:t>Kliknite da biste uredili stil naslova matrice</a:t>
            </a:r>
          </a:p>
        </p:txBody>
      </p:sp>
      <p:grpSp>
        <p:nvGrpSpPr>
          <p:cNvPr id="256" name="crta" descr="Slika crt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Prostoruč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8" name="Prostoruč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9" name="Prostoruč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0" name="Prostoruč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1" name="Prostoruč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2" name="Prostoruč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3" name="Prostoruč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4" name="Prostoruč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5" name="Prostoruč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6" name="Prostoruč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7" name="Prostoruč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8" name="Prostoruč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9" name="Prostoruč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0" name="Prostoruč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1" name="Prostoruč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2" name="Prostoruč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3" name="Prostoruč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4" name="Prostoruč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5" name="Prostoruč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6" name="Prostoruč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7" name="Prostoruč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8" name="Prostoruč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9" name="Prostoruč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0" name="Prostoruč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1" name="Prostoruč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2" name="Prostoruč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3" name="Prostoruč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4" name="Prostoruč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5" name="Prostoruč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6" name="Prostoruč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7" name="Prostoruč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8" name="Prostoruč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9" name="Prostoruč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0" name="Prostoruč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1" name="Prostoruč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2" name="Prostoruč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3" name="Prostoruč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4" name="Prostoruč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5" name="Prostoruč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6" name="Prostoruč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7" name="Prostoruč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8" name="Prostoruč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9" name="Prostoruč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0" name="Prostoruč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1" name="Prostoruč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2" name="Prostoruč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3" name="Prostoruč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4" name="Prostoruč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5" name="Prostoruč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6" name="Prostoruč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7" name="Prostoruč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8" name="Prostoruč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9" name="Prostoruč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0" name="Prostoruč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1" name="Prostoruč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2" name="Prostoruč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3" name="Prostoruč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4" name="Prostoruč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5" name="Prostoruč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6" name="Prostoruč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7" name="Prostoruč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8" name="Prostoruč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9" name="Prostoruč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0" name="Prostoruč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1" name="Prostoruč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2" name="Prostoruč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3" name="Prostoruč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4" name="Prostoruč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5" name="Prostoruč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6" name="Prostoruč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7" name="Prostoruč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8" name="Prostoruč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9" name="Prostoruč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0" name="Prostoruč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1" name="Prostoruč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2" name="Prostoruč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3" name="Prostoruč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4" name="Prostoruč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5" name="Prostoruč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6" name="Prostoruč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7" name="Prostoruč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8" name="Prostoruč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9" name="Prostoruč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0" name="Prostoruč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1" name="Prostoruč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2" name="Prostoruč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3" name="Prostoruč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4" name="Prostoruč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5" name="Prostoruč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6" name="Prostoruč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7" name="Prostoruč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8" name="Prostoruč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9" name="Prostoruč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0" name="Prostoruč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1" name="Prostoruč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2" name="Prostoruč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3" name="Prostoruč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4" name="Prostoruč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5" name="Prostoruč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6" name="Prostoruč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7" name="Prostoruč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8" name="Prostoruč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9" name="Prostoruč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0" name="Prostoruč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1" name="Prostoruč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2" name="Prostoruč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3" name="Prostoruč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4" name="Prostoruč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5" name="Prostoruč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6" name="Prostoruč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7" name="Prostoruč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8" name="Prostoruč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9" name="Prostoruč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0" name="Prostoruč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1" name="Prostoruč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2" name="Prostoruč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3" name="Prostoruč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4" name="Prostoruč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5" name="Prostoruč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6" name="Prostoruč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7" name="Prostoruč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8" name="Prostoruč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9" name="Prostoruč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r-HR"/>
              <a:t>Kliknite da biste uredili stil podnaslova matrice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7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Prostoručni oblik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9" name="Prostoručni oblik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0" name="Prostoručni oblik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F569CE-0776-4156-A833-53D066A9A27C}" type="datetime1">
              <a:rPr lang="hr-HR" smtClean="0"/>
              <a:t>14.3.2019.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7" name="crta" descr="Slika crt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9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0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3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4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5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6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7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8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Okomiti tekst s rezerviranim mjestom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50D940-9584-4E15-A4F3-9801683B5B01}" type="datetime1">
              <a:rPr lang="hr-HR" smtClean="0"/>
              <a:t>14.3.2019.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67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3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4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5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6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7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8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9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0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41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E3CCFE-DB4E-4A11-830D-A5FFDAA28995}" type="datetime1">
              <a:rPr lang="hr-HR" smtClean="0"/>
              <a:t>14.3.2019.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255" name="crta" descr="Slika crt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Prostoručni oblik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7" name="Prostoručni oblik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8" name="Prostoručni oblik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9" name="Prostoručni oblik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0" name="Prostoručni oblik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1" name="Prostoručni oblik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2" name="Prostoručni oblik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3" name="Prostoručni oblik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4" name="Prostoručni oblik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5" name="Prostoručni oblik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6" name="Prostoručni oblik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7" name="Prostoručni oblik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8" name="Prostoručni oblik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9" name="Prostoručni oblik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0" name="Prostoručni oblik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1" name="Prostoručni oblik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2" name="Prostoručni oblik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3" name="Prostoručni oblik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4" name="Prostoručni oblik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5" name="Prostoručni oblik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6" name="Prostoručni oblik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7" name="Prostoručni oblik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8" name="Prostoručni oblik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9" name="Prostoručni oblik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0" name="Prostoručni oblik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1" name="Prostoručni oblik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2" name="Prostoručni oblik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3" name="Prostoručni oblik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4" name="Prostoručni oblik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5" name="Prostoručni oblik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6" name="Prostoručni oblik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7" name="Prostoručni oblik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8" name="Prostoručni oblik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9" name="Prostoručni oblik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0" name="Prostoručni oblik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1" name="Prostoručni oblik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2" name="Prostoručni oblik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3" name="Prostoručni oblik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4" name="Prostoručni oblik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5" name="Prostoručni oblik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6" name="Prostoručni oblik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7" name="Prostoručni oblik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8" name="Prostoručni oblik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9" name="Prostoručni oblik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0" name="Prostoručni oblik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1" name="Prostoručni oblik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2" name="Prostoručni oblik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3" name="Prostoručni oblik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4" name="Prostoručni oblik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5" name="Prostoručni oblik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6" name="Prostoručni oblik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7" name="Prostoručni oblik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8" name="Prostoručni oblik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9" name="Prostoručni oblik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0" name="Prostoručni oblik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1" name="Prostoručni oblik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2" name="Prostoručni oblik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3" name="Prostoručni oblik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4" name="Prostoručni oblik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5" name="Prostoručni oblik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6" name="Prostoručni oblik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7" name="Prostoručni oblik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8" name="Prostoručni oblik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9" name="Prostoručni oblik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0" name="Prostoručni oblik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1" name="Prostoručni oblik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2" name="Prostoručni oblik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3" name="Prostoručni oblik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4" name="Prostoručni oblik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5" name="Prostoručni oblik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6" name="Prostoručni oblik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7" name="Prostoručni oblik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8" name="Prostoručni oblik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9" name="Prostoručni oblik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0" name="Prostoručni oblik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1" name="Prostoručni oblik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2" name="Prostoručni oblik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3" name="Prostoručni oblik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4" name="Prostoručni oblik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5" name="Prostoručni oblik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6" name="Prostoručni oblik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7" name="Prostoručni oblik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8" name="Prostoručni oblik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9" name="Prostoručni oblik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0" name="Prostoručni oblik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1" name="Prostoručni oblik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2" name="Prostoručni oblik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3" name="Prostoručni oblik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4" name="Prostoručni oblik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5" name="Prostoručni oblik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6" name="Prostoručni oblik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7" name="Prostoručni oblik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8" name="Prostoručni oblik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9" name="Prostoručni oblik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0" name="Prostoručni oblik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1" name="Prostoručni oblik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2" name="Prostoručni oblik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3" name="Prostoručni oblik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4" name="Prostoručni oblik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5" name="Prostoručni oblik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6" name="Prostoručni oblik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7" name="Prostoručni oblik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8" name="Prostoručni oblik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59" name="Prostoručni oblik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0" name="Prostoručni oblik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1" name="Prostoručni oblik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2" name="Prostoručni oblik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3" name="Prostoručni oblik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4" name="Prostoručni oblik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5" name="Prostoručni oblik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6" name="Prostoručni oblik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7" name="Prostoručni oblik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8" name="Prostoručni oblik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69" name="Prostoručni oblik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0" name="Prostoručni oblik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1" name="Prostoručni oblik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2" name="Prostoručni oblik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3" name="Prostoručni oblik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4" name="Prostoručni oblik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5" name="Prostoručni oblik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6" name="Prostoručni oblik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7" name="Prostoručni oblik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78" name="Prostoručni oblik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209287-0F25-401D-AF0E-3D21B214D69D}" type="datetime1">
              <a:rPr lang="hr-HR" smtClean="0"/>
              <a:t>14.3.2019.</a:t>
            </a:fld>
            <a:endParaRPr lang="hr-HR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58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0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1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96AA99-9553-4153-BC7E-03D77CAB714E}" type="datetime1">
              <a:rPr lang="hr-HR" smtClean="0"/>
              <a:t>14.3.2019.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60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Prostoručni oblik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1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2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3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4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AEF402-B967-4332-81B2-53A28E205671}" type="datetime1">
              <a:rPr lang="hr-HR" smtClean="0"/>
              <a:t>14.3.2019.</a:t>
            </a:fld>
            <a:endParaRPr lang="hr-HR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  <p:sp>
        <p:nvSpPr>
          <p:cNvPr id="85" name="Rezervirano mjesto za sadržaj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grpSp>
        <p:nvGrpSpPr>
          <p:cNvPr id="156" name="crta" descr="Slika crt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Prostoručni oblik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8" name="Prostoručni oblik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59" name="Prostoručni oblik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0" name="Prostoručni oblik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1" name="Prostoručni oblik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2" name="Prostoručni oblik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3" name="Prostoručni oblik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4" name="Prostoručni oblik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5" name="Prostoručni oblik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6" name="Prostoručni oblik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7" name="Prostoručni oblik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8" name="Prostoručni oblik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69" name="Prostoručni oblik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0" name="Prostoručni oblik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1" name="Prostoručni oblik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2" name="Prostoručni oblik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3" name="Prostoručni oblik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4" name="Prostoručni oblik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5" name="Prostoručni oblik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6" name="Prostoručni oblik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7" name="Prostoručni oblik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8" name="Prostoručni oblik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79" name="Prostoručni oblik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0" name="Prostoručni oblik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1" name="Prostoručni oblik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2" name="Prostoručni oblik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3" name="Prostoručni oblik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4" name="Prostoručni oblik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5" name="Prostoručni oblik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6" name="Prostoručni oblik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7" name="Prostoručni oblik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8" name="Prostoručni oblik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89" name="Prostoručni oblik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0" name="Prostoručni oblik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1" name="Prostoručni oblik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2" name="Prostoručni oblik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3" name="Prostoručni oblik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4" name="Prostoručni oblik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5" name="Prostoručni oblik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6" name="Prostoručni oblik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7" name="Prostoručni oblik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8" name="Prostoručni oblik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199" name="Prostoručni oblik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0" name="Prostoručni oblik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1" name="Prostoručni oblik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2" name="Prostoručni oblik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3" name="Prostoručni oblik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4" name="Prostoručni oblik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5" name="Prostoručni oblik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6" name="Prostoručni oblik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7" name="Prostoručni oblik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8" name="Prostoručni oblik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09" name="Prostoručni oblik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0" name="Prostoručni oblik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1" name="Prostoručni oblik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2" name="Prostoručni oblik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3" name="Prostoručni oblik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4" name="Prostoručni oblik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5" name="Prostoručni oblik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6" name="Prostoručni oblik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7" name="Prostoručni oblik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8" name="Prostoručni oblik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19" name="Prostoručni oblik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0" name="Prostoručni oblik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1" name="Prostoručni oblik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2" name="Prostoručni oblik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3" name="Prostoručni oblik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4" name="Prostoručni oblik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5" name="Prostoručni oblik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6" name="Prostoručni oblik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7" name="Prostoručni oblik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8" name="Prostoručni oblik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29" name="Prostoručni oblik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  <p:sp>
          <p:nvSpPr>
            <p:cNvPr id="230" name="Prostoručni oblik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>
                <a:ln>
                  <a:noFill/>
                </a:ln>
              </a:endParaRPr>
            </a:p>
          </p:txBody>
        </p:sp>
      </p:grp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C308E6-EE8E-4531-A3EB-39BBFBB81FE8}" type="datetime1">
              <a:rPr lang="hr-HR" smtClean="0"/>
              <a:t>14.3.2019.</a:t>
            </a:fld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CF82672-D62C-4FC9-9B1C-0B16EE5F5739}" type="datetime1">
              <a:rPr lang="hr-HR" smtClean="0"/>
              <a:t>14.3.2019.</a:t>
            </a:fld>
            <a:endParaRPr lang="hr-HR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hr-HR"/>
              <a:t>Uredite stilove teksta matrice</a:t>
            </a:r>
          </a:p>
          <a:p>
            <a:pPr lvl="1" rtl="0"/>
            <a:r>
              <a:rPr lang="hr-HR"/>
              <a:t>Druga razina</a:t>
            </a:r>
          </a:p>
          <a:p>
            <a:pPr lvl="2" rtl="0"/>
            <a:r>
              <a:rPr lang="hr-HR"/>
              <a:t>Treća razina</a:t>
            </a:r>
          </a:p>
          <a:p>
            <a:pPr lvl="3" rtl="0"/>
            <a:r>
              <a:rPr lang="hr-HR"/>
              <a:t>Četvrta razina</a:t>
            </a:r>
          </a:p>
          <a:p>
            <a:pPr lvl="4" rtl="0"/>
            <a:r>
              <a:rPr lang="hr-HR"/>
              <a:t>Peta razina</a:t>
            </a:r>
            <a:endParaRPr lang="hr-HR" dirty="0"/>
          </a:p>
        </p:txBody>
      </p:sp>
      <p:grpSp>
        <p:nvGrpSpPr>
          <p:cNvPr id="615" name="okvir" descr="Slika okvira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upa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upa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Prostoručni oblik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i oblik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i oblik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upa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Prostoručni oblik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i oblik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i oblik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upa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upa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Prostoručni oblik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i oblik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i oblik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upa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Prostoručni oblik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i oblik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i oblik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779344-90CE-4489-A779-78C916EF3703}" type="datetime1">
              <a:rPr lang="hr-HR" smtClean="0"/>
              <a:t>14.3.2019.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hr-HR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za sliku 2" descr="Prazno rezervirano mjesto za dodavanje slike. Kliknite rezervirano mjesto i odaberite sliku koju želite dodati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614" name="okvir" descr="Slika okvira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upa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upa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Prostoručni oblik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Prostoručni oblik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Prostoručni oblik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upa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Prostoručni oblik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Prostoručni oblik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Prostoručni oblik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upa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upa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Prostoručni oblik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Prostoručni oblik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Prostoručni oblik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Prostoručni oblik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Prostoručni oblik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Prostoručni oblik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Prostoručni oblik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Prostoručni oblik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Prostoručni oblik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Prostoručni oblik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Prostoručni oblik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Prostoručni oblik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Prostoručni oblik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Prostoručni oblik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Prostoručni oblik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Prostoručni oblik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Prostoručni oblik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Prostoručni oblik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Prostoručni oblik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Prostoručni oblik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Prostoručni oblik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Prostoručni oblik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Prostoručni oblik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Prostoručni oblik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Prostoručni oblik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Prostoručni oblik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Prostoručni oblik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Prostoručni oblik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Prostoručni oblik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Prostoručni oblik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Prostoručni oblik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Prostoručni oblik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Prostoručni oblik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Prostoručni oblik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Prostoručni oblik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Prostoručni oblik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Prostoručni oblik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Prostoručni oblik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Prostoručni oblik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Prostoručni oblik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Prostoručni oblik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Prostoručni oblik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Prostoručni oblik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Prostoručni oblik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Prostoručni oblik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Prostoručni oblik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Prostoručni oblik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Prostoručni oblik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Prostoručni oblik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Prostoručni oblik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Prostoručni oblik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Prostoručni oblik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Prostoručni oblik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Prostoručni oblik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Prostoručni oblik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Prostoručni oblik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Prostoručni oblik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Prostoručni oblik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Prostoručni oblik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Prostoručni oblik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Prostoručni oblik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Prostoručni oblik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Prostoručni oblik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Prostoručni oblik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Prostoručni oblik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Prostoručni oblik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Prostoručni oblik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Prostoručni oblik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Prostoručni oblik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Prostoručni oblik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Prostoručni oblik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Prostoručni oblik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Prostoručni oblik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Prostoručni oblik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upa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Prostoručni oblik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Prostoručni oblik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Prostoručni oblik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Prostoručni oblik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Prostoručni oblik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Prostoručni oblik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Prostoručni oblik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Prostoručni oblik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Prostoručni oblik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Prostoručni oblik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Prostoručni oblik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Prostoručni oblik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Prostoručni oblik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Prostoručni oblik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Prostoručni oblik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Prostoručni oblik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Prostoručni oblik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Prostoručni oblik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Prostoručni oblik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Prostoručni oblik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Prostoručni oblik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Prostoručni oblik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Prostoručni oblik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Prostoručni oblik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Prostoručni oblik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Prostoručni oblik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Prostoručni oblik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Prostoručni oblik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Prostoručni oblik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Prostoručni oblik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Prostoručni oblik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Prostoručni oblik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Prostoručni oblik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Prostoručni oblik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Prostoručni oblik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Prostoručni oblik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Prostoručni oblik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Prostoručni oblik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Prostoručni oblik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Prostoručni oblik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Prostoručni oblik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Prostoručni oblik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Prostoručni oblik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Prostoručni oblik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Prostoručni oblik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Prostoručni oblik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Prostoručni oblik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Prostoručni oblik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Prostoručni oblik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Prostoručni oblik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Prostoručni oblik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Prostoručni oblik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Prostoručni oblik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Prostoručni oblik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Prostoručni oblik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Prostoručni oblik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Prostoručni oblik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Prostoručni oblik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Prostoručni oblik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Prostoručni oblik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Prostoručni oblik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Prostoručni oblik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Prostoručni oblik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Prostoručni oblik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Prostoručni oblik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Prostoručni oblik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Prostoručni oblik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Prostoručni oblik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Prostoručni oblik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Prostoručni oblik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Prostoručni oblik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Prostoručni oblik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Prostoručni oblik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Prostoručni oblik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hr-HR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0F7218-2603-494F-AB8D-F606DD96D41D}" type="datetime1">
              <a:rPr lang="hr-HR" smtClean="0"/>
              <a:t>14.3.2019.</a:t>
            </a:fld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r-HR" noProof="0" dirty="0"/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F9FFDCE-2C48-42C0-9884-A5D8995316E5}" type="datetime1">
              <a:rPr lang="hr-HR" noProof="0" smtClean="0"/>
              <a:t>14.3.2019.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412" y="1484784"/>
            <a:ext cx="9144000" cy="2667000"/>
          </a:xfrm>
        </p:spPr>
        <p:txBody>
          <a:bodyPr rtlCol="0"/>
          <a:lstStyle/>
          <a:p>
            <a:pPr rtl="0"/>
            <a:r>
              <a:rPr lang="hr-HR" dirty="0"/>
              <a:t>Prikaz prakse pedagoga u projektu e-Škola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413" y="4941168"/>
            <a:ext cx="9143999" cy="1584176"/>
          </a:xfrm>
        </p:spPr>
        <p:txBody>
          <a:bodyPr rtlCol="0">
            <a:normAutofit fontScale="92500" lnSpcReduction="20000"/>
          </a:bodyPr>
          <a:lstStyle/>
          <a:p>
            <a:pPr algn="ctr" rtl="0"/>
            <a:r>
              <a:rPr lang="hr-HR" dirty="0"/>
              <a:t>Pripremili: Juraj Marković, pedagog  u OŠ Slavka Kolara Hercegovac i OŠ </a:t>
            </a:r>
            <a:r>
              <a:rPr lang="hr-HR" dirty="0" err="1"/>
              <a:t>Trnovitica</a:t>
            </a:r>
            <a:r>
              <a:rPr lang="hr-HR" dirty="0"/>
              <a:t>, Velika </a:t>
            </a:r>
            <a:r>
              <a:rPr lang="hr-HR" dirty="0" err="1"/>
              <a:t>Trnovitica</a:t>
            </a:r>
            <a:r>
              <a:rPr lang="hr-HR" dirty="0"/>
              <a:t> </a:t>
            </a:r>
          </a:p>
          <a:p>
            <a:pPr algn="ctr" rtl="0"/>
            <a:r>
              <a:rPr lang="hr-HR" dirty="0"/>
              <a:t>Katarina Švarbić, pedagoginja u OŠ Ivan Lacković </a:t>
            </a:r>
            <a:r>
              <a:rPr lang="hr-HR" dirty="0" err="1"/>
              <a:t>Croata</a:t>
            </a:r>
            <a:r>
              <a:rPr lang="hr-HR" dirty="0"/>
              <a:t> Kalinovac i OŠ „Prof. Blaž </a:t>
            </a:r>
            <a:r>
              <a:rPr lang="hr-HR" dirty="0" err="1"/>
              <a:t>Mađer</a:t>
            </a:r>
            <a:r>
              <a:rPr lang="hr-HR" dirty="0"/>
              <a:t>” Novigrad Podravski</a:t>
            </a:r>
          </a:p>
          <a:p>
            <a:pPr algn="ctr" rtl="0"/>
            <a:endParaRPr lang="hr-HR" dirty="0"/>
          </a:p>
          <a:p>
            <a:pPr algn="ctr" rtl="0"/>
            <a:r>
              <a:rPr lang="hr-HR" dirty="0"/>
              <a:t>MŽSV pedagoga, Rovišće, 15.3.2018.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133DABF-D8A1-4D3B-BBF1-67DA9DEE0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Učenici naše škole o e-Školi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6DF5E2-627F-4C42-A9B8-0DF14746A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800" i="1" dirty="0"/>
              <a:t>Meni je iskreno korištenje IKT uređaja bez veze. Lakše mi je učiti iz knjige nego s tableta ili računala. Super je što tehnologija napreduje i što je naša škola dobila pametne ploče, ali meni je bilo bolje lakše kada su nam nastavnici objašnjavali gradivo uz svijetlo dana, nego u mraku učionice. (I.M., 8.b)</a:t>
            </a:r>
            <a:endParaRPr lang="hr-HR" sz="2800" dirty="0"/>
          </a:p>
          <a:p>
            <a:pPr algn="just"/>
            <a:r>
              <a:rPr lang="hr-HR" sz="2800" i="1" dirty="0"/>
              <a:t>Smatram da je </a:t>
            </a:r>
            <a:r>
              <a:rPr lang="hr-HR" sz="2800" i="1"/>
              <a:t>IKT super</a:t>
            </a:r>
            <a:r>
              <a:rPr lang="hr-HR" sz="2800" i="1" dirty="0"/>
              <a:t>. Ovo nam je olakšalo život, dalo nam je više mogućnosti i lakše je svim učenicima pratiti nastavu. IKT bi se trebao puno više koristiti. (I.B., 8.b)</a:t>
            </a:r>
            <a:endParaRPr lang="hr-HR" sz="2800" dirty="0"/>
          </a:p>
          <a:p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197362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08EC121-2DBA-470E-9E04-F0A885B0DA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3932" y="352810"/>
            <a:ext cx="4123809" cy="308571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B558B2C5-321F-453E-B5B1-09C838623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5915" y="333762"/>
            <a:ext cx="3666667" cy="310476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0D8AFF57-EE99-44DC-A7DA-5B6DC3DC1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019" y="3645024"/>
            <a:ext cx="4416786" cy="269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4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5213EC-0B87-4491-9F75-A40E518AC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Pametna ploča u učionici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CF2642-88BF-4C42-8F7B-069333E67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r-HR" sz="2800" dirty="0"/>
              <a:t>U našoj školi, u učionici matematike, nalazi se „pametna ploča“. Ona je vrlo korisna jer se pomoću nje mogu koristiti različite vrste audio i video sadržaja koji u potpunosti mijenjaju cjelokupan doživljaj nastave. Povećava motivaciju, aktivnost pa i sam uspjeh učenika. U našoj učionici pametna ploča koristi se i na satovima obrade novog nastavnog sadržaja, a najviše na satovima vježbanja i ponavljanja nastavnog sadržaja. Na satovima vježbanja i ponavljanja najčešće smo koristili </a:t>
            </a:r>
            <a:r>
              <a:rPr lang="hr-HR" sz="2800" i="1" dirty="0" err="1"/>
              <a:t>Kahoot</a:t>
            </a:r>
            <a:r>
              <a:rPr lang="hr-HR" sz="2800" i="1" dirty="0"/>
              <a:t>!</a:t>
            </a:r>
            <a:r>
              <a:rPr lang="hr-HR" sz="2800" dirty="0"/>
              <a:t>, s kojim su učenici bili posebno oduševljeni jer je natjecateljskog karaktera.</a:t>
            </a:r>
          </a:p>
        </p:txBody>
      </p:sp>
    </p:spTree>
    <p:extLst>
      <p:ext uri="{BB962C8B-B14F-4D97-AF65-F5344CB8AC3E}">
        <p14:creationId xmlns:p14="http://schemas.microsoft.com/office/powerpoint/2010/main" val="154809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7FCA3A-3257-45B5-8E91-A40046A3A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Kahoot</a:t>
            </a:r>
            <a:r>
              <a:rPr lang="hr-HR" dirty="0"/>
              <a:t>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7BB12B7-EEFC-4FBD-9949-B85140315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800" i="1" dirty="0" err="1"/>
              <a:t>Kahoot</a:t>
            </a:r>
            <a:r>
              <a:rPr lang="hr-HR" sz="2800" i="1" dirty="0"/>
              <a:t>!</a:t>
            </a:r>
            <a:r>
              <a:rPr lang="hr-HR" sz="2800" dirty="0"/>
              <a:t> je interaktivni alat namijenjen za izradu i rješavanje kvizova i upitnika. Učenici putem ovog alata ponavljaju i uče kroz igru u stvarnom vremenu koristeći tablete koje naša škola posjeduje i dostupni su na korištenje svim učenicima zahvaljujući </a:t>
            </a:r>
            <a:r>
              <a:rPr lang="hr-HR" sz="2800" dirty="0" err="1"/>
              <a:t>CARNet</a:t>
            </a:r>
            <a:r>
              <a:rPr lang="hr-HR" sz="2800" dirty="0"/>
              <a:t>-ovom projektu </a:t>
            </a:r>
            <a:r>
              <a:rPr lang="hr-HR" sz="2800" i="1" dirty="0"/>
              <a:t>E-škole</a:t>
            </a:r>
            <a:r>
              <a:rPr lang="hr-H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4804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953155-E320-479D-99D8-77162687C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/>
              <a:t>Kahoot</a:t>
            </a:r>
            <a:r>
              <a:rPr lang="hr-HR" dirty="0"/>
              <a:t>!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EDE7FBB-051A-44B1-84E0-950838147B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700808"/>
            <a:ext cx="9144000" cy="4267200"/>
          </a:xfrm>
        </p:spPr>
        <p:txBody>
          <a:bodyPr>
            <a:normAutofit/>
          </a:bodyPr>
          <a:lstStyle/>
          <a:p>
            <a:pPr algn="just"/>
            <a:r>
              <a:rPr lang="hr-HR" sz="2800" dirty="0"/>
              <a:t>Ovaj alat se koristi za poticanje učenika, povećanje motivacije i uvođenje dinamike u nastavni proces. Elementi igre potiču natjecateljski duh kod učenika zbog čega je u isti tren zabavan, poučan i  poticajan. Može se koristiti na bilo kojem dijelu sata, kao motivacija, provjeravanje ili uvježbavanje sadržaja. Na kojem god dijelu sata ga koristili, učenicima je vrlo zabavan i rado ga koriste.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7ECFA6B-DF18-4FB2-9A81-631F51609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8840" y="4437111"/>
            <a:ext cx="3931143" cy="214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5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939932-16DF-44F2-9E42-556A5575B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2413" y="2276872"/>
            <a:ext cx="9143998" cy="1020762"/>
          </a:xfrm>
        </p:spPr>
        <p:txBody>
          <a:bodyPr/>
          <a:lstStyle/>
          <a:p>
            <a:r>
              <a:rPr lang="hr-HR" dirty="0"/>
              <a:t>Hvala na pozornosti.</a:t>
            </a:r>
          </a:p>
        </p:txBody>
      </p:sp>
    </p:spTree>
    <p:extLst>
      <p:ext uri="{BB962C8B-B14F-4D97-AF65-F5344CB8AC3E}">
        <p14:creationId xmlns:p14="http://schemas.microsoft.com/office/powerpoint/2010/main" val="406618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84EB676-AC4B-43A0-97B0-F4AE7B2A6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Program e-Škole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BC60CF-E067-47FD-8062-4A3F3B179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3200" dirty="0"/>
              <a:t>Program e-Škole se provodi kroz više projekata informatizacije školskog sustava u razdoblju od 2015.-2022. godine. Program e-Škole sastoji se od pilot projekta, koji se provodi od 2015.-2018. te velikog projekta, koji se planira provoditi od 2019.-2022. na temelju rezultata pilot projekta.</a:t>
            </a:r>
          </a:p>
          <a:p>
            <a:pPr marL="0" indent="0" algn="just">
              <a:buNone/>
            </a:pPr>
            <a:endParaRPr lang="hr-HR" sz="3200" dirty="0"/>
          </a:p>
          <a:p>
            <a:pPr algn="just"/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52630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274717-9C63-438E-BE25-56DA049ED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Opći cilj e-Škole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F0BC2C-8C78-491E-8BAB-2E17CB400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3600" dirty="0"/>
              <a:t>Opći cilj programa e-Škole pridonosi jačanju kapaciteta osnovnoškolskog i srednjoškolskog obrazovnog sustava s ciljem osposobljavanja učenika za tržište rada, daljnje školovanje i cjeloživotno učenje.</a:t>
            </a:r>
          </a:p>
          <a:p>
            <a:pPr marL="0" indent="0" algn="just">
              <a:buNone/>
            </a:pP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2687822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B14F88-AADB-4BBD-AA3C-1AF4185EF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Specifični cilj e-Škole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66C4C9-7535-47DE-9591-E433EF2D33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r-HR" sz="2800" dirty="0"/>
              <a:t>Specifični cilj pilot projekta e-Škole jest pilotirati organizacijske, tehnološke i obrazovne koncepte uvođenja IKT-a u obrazovne i poslovne procese u odabranim školama kroz dvije školske godine te na temelju iskustva </a:t>
            </a:r>
            <a:r>
              <a:rPr lang="hr-HR" sz="2800" dirty="0" err="1"/>
              <a:t>pilotiranja</a:t>
            </a:r>
            <a:r>
              <a:rPr lang="hr-HR" sz="2800" dirty="0"/>
              <a:t> razviti strategiju za implementaciju sustava digitalno zrelih škola u cijelom sustavu osnovnog i srednjeg obrazovanja u Republici Hrvatskoj, odnosno za primjenu u velikom projektu (2019.-2022.).</a:t>
            </a:r>
          </a:p>
          <a:p>
            <a:pPr marL="0" indent="0" algn="just">
              <a:buNone/>
            </a:pPr>
            <a:endParaRPr lang="hr-HR" sz="2800" dirty="0"/>
          </a:p>
          <a:p>
            <a:pPr algn="just"/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261403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8138173-E83D-4AEF-A6CC-3C582CCA7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Uloga pedagoga u realizaciji projekta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107CD7B-9296-4113-9D70-F16D01C8A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Uz pomoć učitelja </a:t>
            </a:r>
            <a:r>
              <a:rPr lang="hr-HR" dirty="0" err="1"/>
              <a:t>stem</a:t>
            </a:r>
            <a:r>
              <a:rPr lang="hr-HR" dirty="0"/>
              <a:t> područja (matematika, fizika, biologija/priroda, kemija) izrađen je okvirni plan rada u pilot projektu e-Škole, odnosno u korištenju opremom koja je s projektom dobivena</a:t>
            </a:r>
          </a:p>
          <a:p>
            <a:r>
              <a:rPr lang="hr-HR" dirty="0"/>
              <a:t>Pohađanje edukacija – radionice, e-tečajevi, konferencije</a:t>
            </a:r>
          </a:p>
          <a:p>
            <a:r>
              <a:rPr lang="hr-HR" dirty="0"/>
              <a:t>Izrada strateškog plana primjene IKT-a – u suradnji s projektnim timom</a:t>
            </a:r>
          </a:p>
          <a:p>
            <a:r>
              <a:rPr lang="hr-HR" dirty="0"/>
              <a:t>Motiviranje učitelja na korištenje dobivene opreme</a:t>
            </a:r>
          </a:p>
          <a:p>
            <a:r>
              <a:rPr lang="hr-HR" dirty="0"/>
              <a:t>Korištenje opreme u svojem radu kako bi davali povratno iskustvo učiteljima i prenosili kolegama</a:t>
            </a:r>
          </a:p>
        </p:txBody>
      </p:sp>
    </p:spTree>
    <p:extLst>
      <p:ext uri="{BB962C8B-B14F-4D97-AF65-F5344CB8AC3E}">
        <p14:creationId xmlns:p14="http://schemas.microsoft.com/office/powerpoint/2010/main" val="6204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71E0D9-0DFE-460F-9C75-B3F547A06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Edukacije održane u našim školama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369D399-5AF6-4D42-AF60-61C8455B9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4" y="1556792"/>
            <a:ext cx="9540550" cy="4968552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hr-HR" dirty="0"/>
              <a:t>Nastavnici naše škole, stručni suradnici i ravnateljica sudjelovali su na brojnim radionica u sklopu pilot-projekta. Radionice su se održavale u dva ciklusa. Sve radionice bile su provedene u našoj školi, točnije u interaktivnoj učionici, a vodio ih je Domagoj Lisjak.</a:t>
            </a:r>
          </a:p>
          <a:p>
            <a:r>
              <a:rPr lang="hr-HR" dirty="0"/>
              <a:t>Nazivi radionica koje su održane u našoj školi: </a:t>
            </a:r>
          </a:p>
          <a:p>
            <a:r>
              <a:rPr lang="hr-HR" b="1" u="sng" dirty="0"/>
              <a:t>I. ciklus:</a:t>
            </a:r>
          </a:p>
          <a:p>
            <a:r>
              <a:rPr lang="hr-HR" dirty="0"/>
              <a:t>Korištenje opreme za održavanje nastave u interaktivnoj učionici i sustava za upravljanje nastavom</a:t>
            </a:r>
          </a:p>
          <a:p>
            <a:r>
              <a:rPr lang="hr-HR" dirty="0"/>
              <a:t> E-učitelj – suvremena nastava uz pomoć tehnologije</a:t>
            </a:r>
          </a:p>
          <a:p>
            <a:r>
              <a:rPr lang="hr-HR" dirty="0"/>
              <a:t>Osnove korištenja tableta i hibridnih računala</a:t>
            </a:r>
          </a:p>
          <a:p>
            <a:r>
              <a:rPr lang="hr-HR" b="1" u="sng" dirty="0"/>
              <a:t>II. ciklus:</a:t>
            </a:r>
          </a:p>
          <a:p>
            <a:r>
              <a:rPr lang="hr-HR" dirty="0"/>
              <a:t>Digitalne tehnologije kao potpora praćenju i vrednovanju</a:t>
            </a:r>
          </a:p>
          <a:p>
            <a:r>
              <a:rPr lang="hr-HR" dirty="0"/>
              <a:t>Digitalna tehnologija za potporu posebnim odgojno-obrazovnim  potrebama</a:t>
            </a:r>
          </a:p>
          <a:p>
            <a:r>
              <a:rPr lang="hr-HR" dirty="0"/>
              <a:t>Kreiranje multimedijskih dokumenata i animacija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101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O e-Školi u OŠ Slavka Kolara Hercegovac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algn="just"/>
            <a:r>
              <a:rPr lang="hr-HR" dirty="0"/>
              <a:t>Početkom školske godine 2017./2018. naša škola postala je dio pilot projekta e-Škole. Nositelj projekta «e-Škole: Uspostava sustava razvoja digitalno zrelih škola (pilot projekt)» je Hrvatska akademska i istraživačka mreža - CARNET. </a:t>
            </a:r>
          </a:p>
          <a:p>
            <a:pPr algn="just"/>
            <a:r>
              <a:rPr lang="hr-HR" dirty="0"/>
              <a:t> U našoj školi tijekom ljeta 2017. opremljene su dvije učionice interaktivnim pločama te je jedna učionica potpuno opremljena </a:t>
            </a:r>
            <a:r>
              <a:rPr lang="hr-HR" dirty="0" err="1"/>
              <a:t>tabletima</a:t>
            </a:r>
            <a:r>
              <a:rPr lang="hr-HR" dirty="0"/>
              <a:t> za učenike. Uz navedeno, kroz cijelu školu provedena je mrežna oprema kojom će se moći služiti svi učitelji i učenici po potrebi. Osim vidljivih promjena u zgradi škole, učitelji su tijekom školskih godina 2016./2017. i 2017./2018. polazili tečajeve za osposobljavanje na radu s novom tehnologijom te radionicama o izradi digitalnih materijala za učenike. </a:t>
            </a:r>
          </a:p>
          <a:p>
            <a:pPr algn="just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89650D-6E09-4ED5-9CA9-6951D7FB5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764" y="274638"/>
            <a:ext cx="11737304" cy="1020762"/>
          </a:xfrm>
        </p:spPr>
        <p:txBody>
          <a:bodyPr>
            <a:normAutofit/>
          </a:bodyPr>
          <a:lstStyle/>
          <a:p>
            <a:pPr algn="ctr"/>
            <a:r>
              <a:rPr lang="hr-HR" sz="3000" dirty="0"/>
              <a:t>O e-Školi u OŠ „Prof. Blaž </a:t>
            </a:r>
            <a:r>
              <a:rPr lang="hr-HR" sz="3000" dirty="0" err="1"/>
              <a:t>Mađer</a:t>
            </a:r>
            <a:r>
              <a:rPr lang="hr-HR" sz="3000" dirty="0"/>
              <a:t>” Novigrad Podravski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B5D0C64-B929-4E57-91FB-20DE9B4E9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/>
              <a:t>Početkom šk. god. 2017./18. učionice matematike/fizike te kemije/biologije opremljene su pametnim pločama</a:t>
            </a:r>
          </a:p>
          <a:p>
            <a:r>
              <a:rPr lang="hr-HR" dirty="0"/>
              <a:t>Uz pametne ploče u jednoj su učionici i tableti s pripadajućim tipkovnicama za učenike (ukupno 30 tableta)</a:t>
            </a:r>
          </a:p>
          <a:p>
            <a:r>
              <a:rPr lang="hr-HR" dirty="0"/>
              <a:t>Učitelji su prolazili različite edukacije kako se služiti dobivenom opremom, no one uglavnom nisu bile u skladu s vremenom dobivanja opreme</a:t>
            </a:r>
          </a:p>
          <a:p>
            <a:r>
              <a:rPr lang="hr-HR" dirty="0"/>
              <a:t>Pametne se ploče najčešće služe kao projekcijsko platno, odnosno, učenicima se prikazuju prezentacije ili video isječci vezani uz nastavni sadržaj</a:t>
            </a:r>
          </a:p>
          <a:p>
            <a:r>
              <a:rPr lang="hr-HR" dirty="0"/>
              <a:t>Najhrabriji su se okušali i u realizaciji sati ponavljanja ili testiranja uz pomoć kvizova izrađenim u naučenim alatima.</a:t>
            </a:r>
          </a:p>
        </p:txBody>
      </p:sp>
    </p:spTree>
    <p:extLst>
      <p:ext uri="{BB962C8B-B14F-4D97-AF65-F5344CB8AC3E}">
        <p14:creationId xmlns:p14="http://schemas.microsoft.com/office/powerpoint/2010/main" val="392891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39CBBB-8522-426C-BD09-88AC993D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Fotografije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A60F87C1-A917-41BC-8C77-B2AFB59F8A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25" y="2259886"/>
            <a:ext cx="5257419" cy="3495625"/>
          </a:xfrm>
          <a:prstGeom prst="rect">
            <a:avLst/>
          </a:prstGeom>
        </p:spPr>
      </p:pic>
      <p:pic>
        <p:nvPicPr>
          <p:cNvPr id="6" name="Rezervirano mjesto sadržaja 4">
            <a:extLst>
              <a:ext uri="{FF2B5EF4-FFF2-40B4-BE49-F238E27FC236}">
                <a16:creationId xmlns:a16="http://schemas.microsoft.com/office/drawing/2014/main" id="{078CDF6D-7381-4E5A-AD3C-6861F8F26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3688" y="3026296"/>
            <a:ext cx="4267200" cy="3200400"/>
          </a:xfr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4ED6AA55-F9FB-446E-A115-36595EAFFA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95" y="266958"/>
            <a:ext cx="4351815" cy="2893494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2158382-47C8-49BB-A72F-B71F4A7BBA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41334" y="1917347"/>
            <a:ext cx="4648064" cy="309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1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Školska ploča 16 x 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67_TF02804846_TF02804846" id="{A5489B6C-81BC-479F-9848-A82C7F5662CB}" vid="{446BF683-5578-459A-BFDA-67523B809D0D}"/>
    </a:ext>
  </a:extLst>
</a:theme>
</file>

<file path=ppt/theme/theme2.xml><?xml version="1.0" encoding="utf-8"?>
<a:theme xmlns:a="http://schemas.openxmlformats.org/drawingml/2006/main" name="Tema sustav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sustava Offic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Obrazovna prezentacija s motivom školske ploče (široki zaslon)</Template>
  <TotalTime>114</TotalTime>
  <Words>891</Words>
  <Application>Microsoft Office PowerPoint</Application>
  <PresentationFormat>Prilagođeno</PresentationFormat>
  <Paragraphs>50</Paragraphs>
  <Slides>15</Slides>
  <Notes>2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9" baseType="lpstr">
      <vt:lpstr>Arial</vt:lpstr>
      <vt:lpstr>Consolas</vt:lpstr>
      <vt:lpstr>Corbel</vt:lpstr>
      <vt:lpstr>Školska ploča 16 x 9</vt:lpstr>
      <vt:lpstr>Prikaz prakse pedagoga u projektu e-Škola</vt:lpstr>
      <vt:lpstr>Program e-Škole</vt:lpstr>
      <vt:lpstr>Opći cilj e-Škole</vt:lpstr>
      <vt:lpstr>Specifični cilj e-Škole</vt:lpstr>
      <vt:lpstr>Uloga pedagoga u realizaciji projekta</vt:lpstr>
      <vt:lpstr>Edukacije održane u našim školama</vt:lpstr>
      <vt:lpstr>O e-Školi u OŠ Slavka Kolara Hercegovac</vt:lpstr>
      <vt:lpstr>O e-Školi u OŠ „Prof. Blaž Mađer” Novigrad Podravski</vt:lpstr>
      <vt:lpstr>Fotografije</vt:lpstr>
      <vt:lpstr>Učenici naše škole o e-Školi</vt:lpstr>
      <vt:lpstr>PowerPoint prezentacija</vt:lpstr>
      <vt:lpstr>Pametna ploča u učionici </vt:lpstr>
      <vt:lpstr>Kahoot!</vt:lpstr>
      <vt:lpstr>Kahoot!</vt:lpstr>
      <vt:lpstr>Hvala na pozornosti.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e-Škola</dc:title>
  <dc:creator>Juraj Marković</dc:creator>
  <cp:lastModifiedBy>Katarina Švarbić</cp:lastModifiedBy>
  <cp:revision>12</cp:revision>
  <dcterms:created xsi:type="dcterms:W3CDTF">2019-03-12T06:45:31Z</dcterms:created>
  <dcterms:modified xsi:type="dcterms:W3CDTF">2019-03-14T09:03:14Z</dcterms:modified>
</cp:coreProperties>
</file>