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5" r:id="rId12"/>
    <p:sldId id="268" r:id="rId13"/>
    <p:sldId id="267" r:id="rId14"/>
    <p:sldId id="26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000" b="1" dirty="0">
                <a:solidFill>
                  <a:schemeClr val="tx1"/>
                </a:solidFill>
              </a:rPr>
              <a:t>Broj učenika u osnovnim školama BBŽ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4393857006773098"/>
          <c:y val="0.23786694828377208"/>
          <c:w val="0.55906842260321643"/>
          <c:h val="0.7481118834421755"/>
        </c:manualLayout>
      </c:layout>
      <c:pieChart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63-4CB9-AF2E-0FF76C83A9C0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63-4CB9-AF2E-0FF76C83A9C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63-4CB9-AF2E-0FF76C83A9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963-4CB9-AF2E-0FF76C83A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ukupno učenika</c:v>
                </c:pt>
                <c:pt idx="1">
                  <c:v>učenici s teškoćama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8111</c:v>
                </c:pt>
                <c:pt idx="1">
                  <c:v>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3-4CB9-AF2E-0FF76C83A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9078472969041635"/>
          <c:y val="0.15975559077888393"/>
          <c:w val="0.58892611400377792"/>
          <c:h val="6.2029801992056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70762893414349E-2"/>
          <c:y val="2.4257845906885896E-2"/>
          <c:w val="0.90418823809360549"/>
          <c:h val="0.89312471283947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plosion val="1"/>
            <c:extLst>
              <c:ext xmlns:c16="http://schemas.microsoft.com/office/drawing/2014/chart" uri="{C3380CC4-5D6E-409C-BE32-E72D297353CC}">
                <c16:uniqueId val="{00000003-9306-4954-B302-C85ADA05099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306-4954-B302-C85ADA0509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306-4954-B302-C85ADA05099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E99-4185-94EA-81D2A76B968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306-4954-B302-C85ADA0509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prvi </c:v>
                </c:pt>
                <c:pt idx="1">
                  <c:v>drugi</c:v>
                </c:pt>
                <c:pt idx="2">
                  <c:v>treći</c:v>
                </c:pt>
                <c:pt idx="3">
                  <c:v>četvrti</c:v>
                </c:pt>
                <c:pt idx="4">
                  <c:v>peti</c:v>
                </c:pt>
                <c:pt idx="5">
                  <c:v>šesti</c:v>
                </c:pt>
                <c:pt idx="6">
                  <c:v>sedmi</c:v>
                </c:pt>
                <c:pt idx="7">
                  <c:v>osmi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20</c:v>
                </c:pt>
                <c:pt idx="1">
                  <c:v>35</c:v>
                </c:pt>
                <c:pt idx="2">
                  <c:v>73</c:v>
                </c:pt>
                <c:pt idx="3">
                  <c:v>109</c:v>
                </c:pt>
                <c:pt idx="4">
                  <c:v>109</c:v>
                </c:pt>
                <c:pt idx="5">
                  <c:v>133</c:v>
                </c:pt>
                <c:pt idx="6">
                  <c:v>133</c:v>
                </c:pt>
                <c:pt idx="7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6-4954-B302-C85ADA05099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Stupac2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E99-4185-94EA-81D2A76B968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E99-4185-94EA-81D2A76B968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7E99-4185-94EA-81D2A76B968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7E99-4185-94EA-81D2A76B968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7E99-4185-94EA-81D2A76B96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prvi </c:v>
                </c:pt>
                <c:pt idx="1">
                  <c:v>drugi</c:v>
                </c:pt>
                <c:pt idx="2">
                  <c:v>treći</c:v>
                </c:pt>
                <c:pt idx="3">
                  <c:v>četvrti</c:v>
                </c:pt>
                <c:pt idx="4">
                  <c:v>peti</c:v>
                </c:pt>
                <c:pt idx="5">
                  <c:v>šesti</c:v>
                </c:pt>
                <c:pt idx="6">
                  <c:v>sedmi</c:v>
                </c:pt>
                <c:pt idx="7">
                  <c:v>osmi</c:v>
                </c:pt>
              </c:strCache>
            </c:strRef>
          </c:cat>
          <c:val>
            <c:numRef>
              <c:f>List1!$C$2:$C$9</c:f>
              <c:numCache>
                <c:formatCode>0%</c:formatCode>
                <c:ptCount val="8"/>
                <c:pt idx="0">
                  <c:v>0.03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0.15</c:v>
                </c:pt>
                <c:pt idx="5">
                  <c:v>0.18</c:v>
                </c:pt>
                <c:pt idx="6">
                  <c:v>0.18</c:v>
                </c:pt>
                <c:pt idx="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6-4954-B302-C85ADA050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931157759"/>
        <c:axId val="1931159423"/>
      </c:barChart>
      <c:catAx>
        <c:axId val="193115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1159423"/>
        <c:crosses val="autoZero"/>
        <c:auto val="1"/>
        <c:lblAlgn val="ctr"/>
        <c:lblOffset val="100"/>
        <c:noMultiLvlLbl val="0"/>
      </c:catAx>
      <c:valAx>
        <c:axId val="193115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1157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dirty="0">
                <a:solidFill>
                  <a:schemeClr val="tx1"/>
                </a:solidFill>
              </a:rPr>
              <a:t>Orijentacijska lista teškoća</a:t>
            </a:r>
            <a:endParaRPr lang="en-US" sz="3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017751483301336"/>
          <c:y val="3.5440572886869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34968244267460652"/>
          <c:y val="0.14608211289384151"/>
          <c:w val="0.6340695436475654"/>
          <c:h val="0.701116979990744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1524139576757532E-2"/>
                  <c:y val="-5.7848649712305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01-4CBC-9A15-1C243733B97B}"/>
                </c:ext>
              </c:extLst>
            </c:dLbl>
            <c:dLbl>
              <c:idx val="5"/>
              <c:layout>
                <c:manualLayout>
                  <c:x val="1.72193116614058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1-4CBC-9A15-1C243733B97B}"/>
                </c:ext>
              </c:extLst>
            </c:dLbl>
            <c:dLbl>
              <c:idx val="6"/>
              <c:layout>
                <c:manualLayout>
                  <c:x val="1.8295518640243837E-2"/>
                  <c:y val="-5.7848649712305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01-4CBC-9A15-1C243733B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Postojanje više vrsta i stupnjeva teškoća u psihofizičkome razvoju</c:v>
                </c:pt>
                <c:pt idx="1">
                  <c:v>Poremećaji u ponašanju i oštećenja mentalnog zdravlja</c:v>
                </c:pt>
                <c:pt idx="2">
                  <c:v> Intelektualne teškoće </c:v>
                </c:pt>
                <c:pt idx="3">
                  <c:v>Oštećenja organa i organskih sustava </c:v>
                </c:pt>
                <c:pt idx="4">
                  <c:v>Oštećenja jezično-govorne glasovne komunikacije i specifične teškoće u učenju</c:v>
                </c:pt>
                <c:pt idx="5">
                  <c:v>Oštećenje sluha</c:v>
                </c:pt>
                <c:pt idx="6">
                  <c:v>Oštećenje vida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193</c:v>
                </c:pt>
                <c:pt idx="1">
                  <c:v>93</c:v>
                </c:pt>
                <c:pt idx="2">
                  <c:v>103</c:v>
                </c:pt>
                <c:pt idx="3">
                  <c:v>36</c:v>
                </c:pt>
                <c:pt idx="4">
                  <c:v>539</c:v>
                </c:pt>
                <c:pt idx="5">
                  <c:v>4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C-4EF3-9E31-0888371B9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40018144"/>
        <c:axId val="2040012736"/>
      </c:barChart>
      <c:valAx>
        <c:axId val="204001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40018144"/>
        <c:crosses val="autoZero"/>
        <c:crossBetween val="between"/>
      </c:valAx>
      <c:catAx>
        <c:axId val="2040018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40012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C5ED7-6C5B-4C81-9893-7169427C8636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40DB6E-64A1-4DB8-99E8-8B324F55F48E}">
      <dgm:prSet custT="1"/>
      <dgm:spPr/>
      <dgm:t>
        <a:bodyPr/>
        <a:lstStyle/>
        <a:p>
          <a:r>
            <a:rPr lang="hr-HR" sz="3200" b="0" i="0" dirty="0"/>
            <a:t>Redovni program uz individualizirane postupke </a:t>
          </a:r>
        </a:p>
      </dgm:t>
    </dgm:pt>
    <dgm:pt modelId="{EAF5225E-E720-4AE7-8058-3B97616C7F29}" type="parTrans" cxnId="{5911967D-700E-444D-8EB1-54072AB6495D}">
      <dgm:prSet/>
      <dgm:spPr/>
      <dgm:t>
        <a:bodyPr/>
        <a:lstStyle/>
        <a:p>
          <a:endParaRPr lang="en-US" sz="3200"/>
        </a:p>
      </dgm:t>
    </dgm:pt>
    <dgm:pt modelId="{C1619DF8-8BFE-41B2-836B-3424F450CC40}" type="sibTrans" cxnId="{5911967D-700E-444D-8EB1-54072AB6495D}">
      <dgm:prSet/>
      <dgm:spPr/>
      <dgm:t>
        <a:bodyPr/>
        <a:lstStyle/>
        <a:p>
          <a:endParaRPr lang="en-US" sz="3200"/>
        </a:p>
      </dgm:t>
    </dgm:pt>
    <dgm:pt modelId="{F089385C-C0F5-4796-AF91-6268DDB6DDB4}">
      <dgm:prSet custT="1"/>
      <dgm:spPr/>
      <dgm:t>
        <a:bodyPr/>
        <a:lstStyle/>
        <a:p>
          <a:r>
            <a:rPr lang="hr-HR" sz="3200" b="0" i="0" dirty="0"/>
            <a:t>Redovni program uz prilagodbu sadržaja i individualizirane postupke </a:t>
          </a:r>
        </a:p>
      </dgm:t>
    </dgm:pt>
    <dgm:pt modelId="{260CD4FA-DFC0-40E0-83CC-9E6A4FDE5B00}" type="parTrans" cxnId="{4FFC0080-CF96-4692-BB6D-3395F1E34298}">
      <dgm:prSet/>
      <dgm:spPr/>
      <dgm:t>
        <a:bodyPr/>
        <a:lstStyle/>
        <a:p>
          <a:endParaRPr lang="en-US" sz="3200"/>
        </a:p>
      </dgm:t>
    </dgm:pt>
    <dgm:pt modelId="{2AC9CADD-73BA-489B-814F-5592EC25A12A}" type="sibTrans" cxnId="{4FFC0080-CF96-4692-BB6D-3395F1E34298}">
      <dgm:prSet/>
      <dgm:spPr/>
      <dgm:t>
        <a:bodyPr/>
        <a:lstStyle/>
        <a:p>
          <a:endParaRPr lang="en-US" sz="3200"/>
        </a:p>
      </dgm:t>
    </dgm:pt>
    <dgm:pt modelId="{B56324E8-3B12-4F95-8EF7-D98CAB6173D1}">
      <dgm:prSet custT="1"/>
      <dgm:spPr/>
      <dgm:t>
        <a:bodyPr/>
        <a:lstStyle/>
        <a:p>
          <a:r>
            <a:rPr lang="hr-HR" sz="3200" dirty="0"/>
            <a:t>Kombinacija </a:t>
          </a:r>
        </a:p>
      </dgm:t>
    </dgm:pt>
    <dgm:pt modelId="{1D5974C7-0FE7-4716-842D-C202D4E000BD}" type="parTrans" cxnId="{0B3870DF-5116-4645-9C99-312DD1164FCA}">
      <dgm:prSet/>
      <dgm:spPr/>
      <dgm:t>
        <a:bodyPr/>
        <a:lstStyle/>
        <a:p>
          <a:endParaRPr lang="en-US" sz="3200"/>
        </a:p>
      </dgm:t>
    </dgm:pt>
    <dgm:pt modelId="{B810F8C9-D2C6-4DD5-A7D1-14B9B7412D7E}" type="sibTrans" cxnId="{0B3870DF-5116-4645-9C99-312DD1164FCA}">
      <dgm:prSet/>
      <dgm:spPr/>
      <dgm:t>
        <a:bodyPr/>
        <a:lstStyle/>
        <a:p>
          <a:endParaRPr lang="en-US" sz="3200"/>
        </a:p>
      </dgm:t>
    </dgm:pt>
    <dgm:pt modelId="{AB931CA8-FAC4-4367-9ADC-67A2D098EC06}" type="pres">
      <dgm:prSet presAssocID="{DA7C5ED7-6C5B-4C81-9893-7169427C86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A59740-776A-491F-B790-D9E2FF78CC4E}" type="pres">
      <dgm:prSet presAssocID="{9E40DB6E-64A1-4DB8-99E8-8B324F55F48E}" presName="hierRoot1" presStyleCnt="0"/>
      <dgm:spPr/>
    </dgm:pt>
    <dgm:pt modelId="{AE8C2D1C-298A-4A61-849F-6423139A67B5}" type="pres">
      <dgm:prSet presAssocID="{9E40DB6E-64A1-4DB8-99E8-8B324F55F48E}" presName="composite" presStyleCnt="0"/>
      <dgm:spPr/>
    </dgm:pt>
    <dgm:pt modelId="{3AF2506A-00FD-4DC0-99CD-4AC90953009F}" type="pres">
      <dgm:prSet presAssocID="{9E40DB6E-64A1-4DB8-99E8-8B324F55F48E}" presName="background" presStyleLbl="node0" presStyleIdx="0" presStyleCnt="3"/>
      <dgm:spPr/>
    </dgm:pt>
    <dgm:pt modelId="{1805FEDC-75B5-40FF-9A71-B99DE0CCE330}" type="pres">
      <dgm:prSet presAssocID="{9E40DB6E-64A1-4DB8-99E8-8B324F55F48E}" presName="text" presStyleLbl="fgAcc0" presStyleIdx="0" presStyleCnt="3" custScaleY="143794">
        <dgm:presLayoutVars>
          <dgm:chPref val="3"/>
        </dgm:presLayoutVars>
      </dgm:prSet>
      <dgm:spPr/>
    </dgm:pt>
    <dgm:pt modelId="{F1F178CA-9468-4BA0-8F3E-1CBD61E8C63C}" type="pres">
      <dgm:prSet presAssocID="{9E40DB6E-64A1-4DB8-99E8-8B324F55F48E}" presName="hierChild2" presStyleCnt="0"/>
      <dgm:spPr/>
    </dgm:pt>
    <dgm:pt modelId="{45A4F29A-DC8D-47AA-A064-69BCD30FC612}" type="pres">
      <dgm:prSet presAssocID="{F089385C-C0F5-4796-AF91-6268DDB6DDB4}" presName="hierRoot1" presStyleCnt="0"/>
      <dgm:spPr/>
    </dgm:pt>
    <dgm:pt modelId="{748CFB01-4184-496B-84E7-1FEDA9ED9744}" type="pres">
      <dgm:prSet presAssocID="{F089385C-C0F5-4796-AF91-6268DDB6DDB4}" presName="composite" presStyleCnt="0"/>
      <dgm:spPr/>
    </dgm:pt>
    <dgm:pt modelId="{56A57EF2-0441-4CC4-AB99-8B1510B41C5A}" type="pres">
      <dgm:prSet presAssocID="{F089385C-C0F5-4796-AF91-6268DDB6DDB4}" presName="background" presStyleLbl="node0" presStyleIdx="1" presStyleCnt="3"/>
      <dgm:spPr/>
    </dgm:pt>
    <dgm:pt modelId="{222998BF-D75E-4142-A809-2D4509571158}" type="pres">
      <dgm:prSet presAssocID="{F089385C-C0F5-4796-AF91-6268DDB6DDB4}" presName="text" presStyleLbl="fgAcc0" presStyleIdx="1" presStyleCnt="3" custScaleX="104703" custScaleY="146135" custLinFactNeighborX="4868" custLinFactNeighborY="-4862">
        <dgm:presLayoutVars>
          <dgm:chPref val="3"/>
        </dgm:presLayoutVars>
      </dgm:prSet>
      <dgm:spPr/>
    </dgm:pt>
    <dgm:pt modelId="{392795E0-9BB2-4ADA-BACE-750BF36A21A9}" type="pres">
      <dgm:prSet presAssocID="{F089385C-C0F5-4796-AF91-6268DDB6DDB4}" presName="hierChild2" presStyleCnt="0"/>
      <dgm:spPr/>
    </dgm:pt>
    <dgm:pt modelId="{606E3A8B-3ADA-4519-B6D2-9BCEF0FE3831}" type="pres">
      <dgm:prSet presAssocID="{B56324E8-3B12-4F95-8EF7-D98CAB6173D1}" presName="hierRoot1" presStyleCnt="0"/>
      <dgm:spPr/>
    </dgm:pt>
    <dgm:pt modelId="{52730593-633B-424D-A5C6-2DD433EC9E4C}" type="pres">
      <dgm:prSet presAssocID="{B56324E8-3B12-4F95-8EF7-D98CAB6173D1}" presName="composite" presStyleCnt="0"/>
      <dgm:spPr/>
    </dgm:pt>
    <dgm:pt modelId="{72BEE056-421C-4A29-AE32-6046DEB68F52}" type="pres">
      <dgm:prSet presAssocID="{B56324E8-3B12-4F95-8EF7-D98CAB6173D1}" presName="background" presStyleLbl="node0" presStyleIdx="2" presStyleCnt="3"/>
      <dgm:spPr/>
    </dgm:pt>
    <dgm:pt modelId="{5726F52A-EA5B-40D4-82F2-58FF9C0A8596}" type="pres">
      <dgm:prSet presAssocID="{B56324E8-3B12-4F95-8EF7-D98CAB6173D1}" presName="text" presStyleLbl="fgAcc0" presStyleIdx="2" presStyleCnt="3">
        <dgm:presLayoutVars>
          <dgm:chPref val="3"/>
        </dgm:presLayoutVars>
      </dgm:prSet>
      <dgm:spPr/>
    </dgm:pt>
    <dgm:pt modelId="{FD789FD0-BFB1-48DD-BE6B-C46BB3E1B0C0}" type="pres">
      <dgm:prSet presAssocID="{B56324E8-3B12-4F95-8EF7-D98CAB6173D1}" presName="hierChild2" presStyleCnt="0"/>
      <dgm:spPr/>
    </dgm:pt>
  </dgm:ptLst>
  <dgm:cxnLst>
    <dgm:cxn modelId="{5911967D-700E-444D-8EB1-54072AB6495D}" srcId="{DA7C5ED7-6C5B-4C81-9893-7169427C8636}" destId="{9E40DB6E-64A1-4DB8-99E8-8B324F55F48E}" srcOrd="0" destOrd="0" parTransId="{EAF5225E-E720-4AE7-8058-3B97616C7F29}" sibTransId="{C1619DF8-8BFE-41B2-836B-3424F450CC40}"/>
    <dgm:cxn modelId="{4FFC0080-CF96-4692-BB6D-3395F1E34298}" srcId="{DA7C5ED7-6C5B-4C81-9893-7169427C8636}" destId="{F089385C-C0F5-4796-AF91-6268DDB6DDB4}" srcOrd="1" destOrd="0" parTransId="{260CD4FA-DFC0-40E0-83CC-9E6A4FDE5B00}" sibTransId="{2AC9CADD-73BA-489B-814F-5592EC25A12A}"/>
    <dgm:cxn modelId="{D7BDD689-A00D-40C7-8B73-1092ACECC8A6}" type="presOf" srcId="{9E40DB6E-64A1-4DB8-99E8-8B324F55F48E}" destId="{1805FEDC-75B5-40FF-9A71-B99DE0CCE330}" srcOrd="0" destOrd="0" presId="urn:microsoft.com/office/officeart/2005/8/layout/hierarchy1"/>
    <dgm:cxn modelId="{BFD92790-62FF-4DD6-8AFA-76FCDE78AABE}" type="presOf" srcId="{DA7C5ED7-6C5B-4C81-9893-7169427C8636}" destId="{AB931CA8-FAC4-4367-9ADC-67A2D098EC06}" srcOrd="0" destOrd="0" presId="urn:microsoft.com/office/officeart/2005/8/layout/hierarchy1"/>
    <dgm:cxn modelId="{1B93A89C-1B23-40A7-9C8F-6C0300B7193E}" type="presOf" srcId="{F089385C-C0F5-4796-AF91-6268DDB6DDB4}" destId="{222998BF-D75E-4142-A809-2D4509571158}" srcOrd="0" destOrd="0" presId="urn:microsoft.com/office/officeart/2005/8/layout/hierarchy1"/>
    <dgm:cxn modelId="{41D167C6-4C1E-4D93-BD3B-AC887BD66733}" type="presOf" srcId="{B56324E8-3B12-4F95-8EF7-D98CAB6173D1}" destId="{5726F52A-EA5B-40D4-82F2-58FF9C0A8596}" srcOrd="0" destOrd="0" presId="urn:microsoft.com/office/officeart/2005/8/layout/hierarchy1"/>
    <dgm:cxn modelId="{0B3870DF-5116-4645-9C99-312DD1164FCA}" srcId="{DA7C5ED7-6C5B-4C81-9893-7169427C8636}" destId="{B56324E8-3B12-4F95-8EF7-D98CAB6173D1}" srcOrd="2" destOrd="0" parTransId="{1D5974C7-0FE7-4716-842D-C202D4E000BD}" sibTransId="{B810F8C9-D2C6-4DD5-A7D1-14B9B7412D7E}"/>
    <dgm:cxn modelId="{7278143E-6A29-45AE-8945-D6F24324FDFE}" type="presParOf" srcId="{AB931CA8-FAC4-4367-9ADC-67A2D098EC06}" destId="{98A59740-776A-491F-B790-D9E2FF78CC4E}" srcOrd="0" destOrd="0" presId="urn:microsoft.com/office/officeart/2005/8/layout/hierarchy1"/>
    <dgm:cxn modelId="{A9342172-CC2F-459E-ABF0-9DDBB192CAE9}" type="presParOf" srcId="{98A59740-776A-491F-B790-D9E2FF78CC4E}" destId="{AE8C2D1C-298A-4A61-849F-6423139A67B5}" srcOrd="0" destOrd="0" presId="urn:microsoft.com/office/officeart/2005/8/layout/hierarchy1"/>
    <dgm:cxn modelId="{2282F32E-89D2-4C0B-8032-BACF291D37B5}" type="presParOf" srcId="{AE8C2D1C-298A-4A61-849F-6423139A67B5}" destId="{3AF2506A-00FD-4DC0-99CD-4AC90953009F}" srcOrd="0" destOrd="0" presId="urn:microsoft.com/office/officeart/2005/8/layout/hierarchy1"/>
    <dgm:cxn modelId="{5DE91660-A105-4318-921A-2DEAF146A9CD}" type="presParOf" srcId="{AE8C2D1C-298A-4A61-849F-6423139A67B5}" destId="{1805FEDC-75B5-40FF-9A71-B99DE0CCE330}" srcOrd="1" destOrd="0" presId="urn:microsoft.com/office/officeart/2005/8/layout/hierarchy1"/>
    <dgm:cxn modelId="{6666DFE6-6968-42A4-BDCD-7992C55BE66C}" type="presParOf" srcId="{98A59740-776A-491F-B790-D9E2FF78CC4E}" destId="{F1F178CA-9468-4BA0-8F3E-1CBD61E8C63C}" srcOrd="1" destOrd="0" presId="urn:microsoft.com/office/officeart/2005/8/layout/hierarchy1"/>
    <dgm:cxn modelId="{319C8AB1-63ED-4556-B2EC-295EB864F539}" type="presParOf" srcId="{AB931CA8-FAC4-4367-9ADC-67A2D098EC06}" destId="{45A4F29A-DC8D-47AA-A064-69BCD30FC612}" srcOrd="1" destOrd="0" presId="urn:microsoft.com/office/officeart/2005/8/layout/hierarchy1"/>
    <dgm:cxn modelId="{E5310084-7FC1-4586-82FB-915D24C76FE1}" type="presParOf" srcId="{45A4F29A-DC8D-47AA-A064-69BCD30FC612}" destId="{748CFB01-4184-496B-84E7-1FEDA9ED9744}" srcOrd="0" destOrd="0" presId="urn:microsoft.com/office/officeart/2005/8/layout/hierarchy1"/>
    <dgm:cxn modelId="{F81E7940-164D-4C14-95E9-31DB959E166B}" type="presParOf" srcId="{748CFB01-4184-496B-84E7-1FEDA9ED9744}" destId="{56A57EF2-0441-4CC4-AB99-8B1510B41C5A}" srcOrd="0" destOrd="0" presId="urn:microsoft.com/office/officeart/2005/8/layout/hierarchy1"/>
    <dgm:cxn modelId="{4B540CB5-6B6C-4679-BD2C-4F71C9429D83}" type="presParOf" srcId="{748CFB01-4184-496B-84E7-1FEDA9ED9744}" destId="{222998BF-D75E-4142-A809-2D4509571158}" srcOrd="1" destOrd="0" presId="urn:microsoft.com/office/officeart/2005/8/layout/hierarchy1"/>
    <dgm:cxn modelId="{C30A46AB-8C78-4AEA-A2E2-75E36170B00A}" type="presParOf" srcId="{45A4F29A-DC8D-47AA-A064-69BCD30FC612}" destId="{392795E0-9BB2-4ADA-BACE-750BF36A21A9}" srcOrd="1" destOrd="0" presId="urn:microsoft.com/office/officeart/2005/8/layout/hierarchy1"/>
    <dgm:cxn modelId="{EE49FC0D-6AD0-4778-95BA-5EEEA5751C4B}" type="presParOf" srcId="{AB931CA8-FAC4-4367-9ADC-67A2D098EC06}" destId="{606E3A8B-3ADA-4519-B6D2-9BCEF0FE3831}" srcOrd="2" destOrd="0" presId="urn:microsoft.com/office/officeart/2005/8/layout/hierarchy1"/>
    <dgm:cxn modelId="{D7DA055D-D856-4B55-BF6F-A1F45BD9BD9A}" type="presParOf" srcId="{606E3A8B-3ADA-4519-B6D2-9BCEF0FE3831}" destId="{52730593-633B-424D-A5C6-2DD433EC9E4C}" srcOrd="0" destOrd="0" presId="urn:microsoft.com/office/officeart/2005/8/layout/hierarchy1"/>
    <dgm:cxn modelId="{9ECBFBB7-F01C-47A3-B759-1BAFCF2CA096}" type="presParOf" srcId="{52730593-633B-424D-A5C6-2DD433EC9E4C}" destId="{72BEE056-421C-4A29-AE32-6046DEB68F52}" srcOrd="0" destOrd="0" presId="urn:microsoft.com/office/officeart/2005/8/layout/hierarchy1"/>
    <dgm:cxn modelId="{53B8B292-04FC-406F-9790-059BE42523D9}" type="presParOf" srcId="{52730593-633B-424D-A5C6-2DD433EC9E4C}" destId="{5726F52A-EA5B-40D4-82F2-58FF9C0A8596}" srcOrd="1" destOrd="0" presId="urn:microsoft.com/office/officeart/2005/8/layout/hierarchy1"/>
    <dgm:cxn modelId="{0C5C4450-9FB1-488C-B3E1-270A2016297A}" type="presParOf" srcId="{606E3A8B-3ADA-4519-B6D2-9BCEF0FE3831}" destId="{FD789FD0-BFB1-48DD-BE6B-C46BB3E1B0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2506A-00FD-4DC0-99CD-4AC90953009F}">
      <dsp:nvSpPr>
        <dsp:cNvPr id="0" name=""/>
        <dsp:cNvSpPr/>
      </dsp:nvSpPr>
      <dsp:spPr>
        <a:xfrm>
          <a:off x="6082" y="640171"/>
          <a:ext cx="3303112" cy="301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05FEDC-75B5-40FF-9A71-B99DE0CCE330}">
      <dsp:nvSpPr>
        <dsp:cNvPr id="0" name=""/>
        <dsp:cNvSpPr/>
      </dsp:nvSpPr>
      <dsp:spPr>
        <a:xfrm>
          <a:off x="373095" y="988833"/>
          <a:ext cx="3303112" cy="3016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i="0" kern="1200" dirty="0"/>
            <a:t>Redovni program uz individualizirane postupke </a:t>
          </a:r>
        </a:p>
      </dsp:txBody>
      <dsp:txXfrm>
        <a:off x="461432" y="1077170"/>
        <a:ext cx="3126438" cy="2839371"/>
      </dsp:txXfrm>
    </dsp:sp>
    <dsp:sp modelId="{56A57EF2-0441-4CC4-AB99-8B1510B41C5A}">
      <dsp:nvSpPr>
        <dsp:cNvPr id="0" name=""/>
        <dsp:cNvSpPr/>
      </dsp:nvSpPr>
      <dsp:spPr>
        <a:xfrm>
          <a:off x="4204016" y="538191"/>
          <a:ext cx="3458458" cy="3065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2998BF-D75E-4142-A809-2D4509571158}">
      <dsp:nvSpPr>
        <dsp:cNvPr id="0" name=""/>
        <dsp:cNvSpPr/>
      </dsp:nvSpPr>
      <dsp:spPr>
        <a:xfrm>
          <a:off x="4571029" y="886853"/>
          <a:ext cx="3458458" cy="3065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i="0" kern="1200" dirty="0"/>
            <a:t>Redovni program uz prilagodbu sadržaja i individualizirane postupke </a:t>
          </a:r>
        </a:p>
      </dsp:txBody>
      <dsp:txXfrm>
        <a:off x="4660804" y="976628"/>
        <a:ext cx="3278908" cy="2885597"/>
      </dsp:txXfrm>
    </dsp:sp>
    <dsp:sp modelId="{72BEE056-421C-4A29-AE32-6046DEB68F52}">
      <dsp:nvSpPr>
        <dsp:cNvPr id="0" name=""/>
        <dsp:cNvSpPr/>
      </dsp:nvSpPr>
      <dsp:spPr>
        <a:xfrm>
          <a:off x="8235704" y="640171"/>
          <a:ext cx="3303112" cy="2097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26F52A-EA5B-40D4-82F2-58FF9C0A8596}">
      <dsp:nvSpPr>
        <dsp:cNvPr id="0" name=""/>
        <dsp:cNvSpPr/>
      </dsp:nvSpPr>
      <dsp:spPr>
        <a:xfrm>
          <a:off x="8602717" y="988833"/>
          <a:ext cx="3303112" cy="2097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Kombinacija </a:t>
          </a:r>
        </a:p>
      </dsp:txBody>
      <dsp:txXfrm>
        <a:off x="8664150" y="1050266"/>
        <a:ext cx="3180246" cy="1974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36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52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53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54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54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56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5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58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59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59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3:00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45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4:03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24575,'5'0'0,"6"0"0,1 0-8191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4:04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24575,'0'-5'0,"0"-6"0,0-1-8191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4:04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24575,'0'-4'0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46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24575,'96'0'0,"150"-20"0,-165 12-682,141 3-1,-195 5-6143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4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24575,'5'0'0,"8"0"0,7 0 0,11 0 0,5 0 0,3 0 0,0 0 0,-2 0 0,-1 0 0,-1 0 0,-2 0 0,0 0 0,0 0 0,-1 0 0,-6 0-8191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47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24575,'-5'11'0,"-8"8"0,-1 8 0,1-2-8191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4:00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4:01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4:02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8:32:49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3B5CC1-896F-81CA-BD9B-9B0EFB95E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0C1AF8-FB54-5CB6-583B-EE97CC58C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B93D60-87D4-EA7D-63BC-3AD6B5F1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2E75CE-0AD7-5A33-7D9D-15B52DA3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08015D-A282-DA72-37F1-D8F02B85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1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0EA1E2-D9B1-E616-51CF-878CB7B0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857A77D-58EA-CE63-A3D5-C29527700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7DAF43-59C9-3FBB-4C53-3F7B5C06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6C2FB7-4CD6-2E80-9B8C-F8CF4B89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F9CBEE-A86B-6218-285B-C0292306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7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79859A8-EAAE-C1D3-CB1B-F8245C3FB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A295764-5433-6E94-E3F5-C8FE8C419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B49245-CDCD-25EE-7CF6-B32E21EC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72D2090-1E67-6514-6508-A6C4ECA8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1A9C6D-1C72-C37F-A7D3-42B53EA4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8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FA5642-6C8A-80AD-2B5A-E5839A68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4FC7A4-7599-993E-1219-AA64F10D1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4BA86C9-314A-C4D0-2D0E-6A788E71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D5AADF-E261-BD86-7351-7FB6D346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073A28-DB26-59CA-FFB0-6E21C9F6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9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004A8E-23FE-E98C-D84B-764ABD7D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150DDC-EBE5-E4BD-3345-B895EC093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C3477E-8B72-013D-E401-1FF8D0E4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970B94-9803-B74E-82C4-6132CBAD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ABCDD6-5E6D-B013-4EBB-CB633B1B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0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978F1-977B-3809-6B52-64761E25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EEC754-BEF3-D1E9-0BDF-20E5A7CAF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8770B1-E4D9-ADB1-BB41-2CBC14E1B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074BA6E-C8A6-D2B1-4BF2-0DF05B65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54E4FFB-01A4-82FA-7D4F-7DFEB756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6EEA4C3-1C43-D339-6E1C-45A06BEA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6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6A377F-7DD4-337C-0347-5D30309A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BAD686-4558-99FB-D857-295A7C36F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DEB2C5-EA4F-5729-554F-101308CB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68BBE5B-8429-9A5E-67DE-8E8E336FB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4F1813E-FBAE-FB59-7673-9FC71A9FF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576F937-2087-1E51-7380-C2E0A3CE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7F45FB2-9D02-635D-47E3-07C7DE7D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12481B8-9EB5-792F-2835-863F8B38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3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AABB5B-A3BF-30DF-1481-B1192503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C448D3-1CC4-4273-5050-829972DF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44CACFF-9A12-1BA4-B7C7-C84F08A6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F213E61-E415-92CB-75A5-3C02B5B9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8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241886C-4014-49BC-573C-57ADDDEB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589F347-A969-325E-9E81-061119C8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7378A30-C405-39D1-A25C-ABBF1C49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9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436684-E1A7-BAAF-3273-BE58B043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03901E-F3EE-42FB-3A7E-69A09370C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DF4915F-A91D-5604-ABB3-0C22C22D7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A749BD8-53F2-A6CD-6498-D3907C32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8D1F946-9D18-316F-AFA2-50F8205A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CDD119C-B8B6-8AFC-1781-D702706A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9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A45FE1-A18C-39B6-FB6D-2C899F12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B9519FB-7E60-D8F6-166C-BCC32450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99FD173-64E9-9135-FAB4-14A84E39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7F773C4-DF67-D45E-717F-FAC041AD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4261C39-853C-B8F8-26FE-0015590B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FC9A3C-F1FC-7C17-5715-17BCFB2C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2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A2B6CA-2FEB-266C-AAEA-73B0C3DD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39F6140-546C-68E2-AFCD-B24D68693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1E70B9-326C-9525-8129-2ECFA8FAB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B26C8D-6D5C-F941-1CA9-A82076DF0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93A73F-ADFE-E5C5-EFB4-4267C744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customXml" Target="../ink/ink17.xml"/><Relationship Id="rId18" Type="http://schemas.openxmlformats.org/officeDocument/2006/relationships/customXml" Target="../ink/ink21.xml"/><Relationship Id="rId3" Type="http://schemas.openxmlformats.org/officeDocument/2006/relationships/customXml" Target="../ink/ink9.xml"/><Relationship Id="rId7" Type="http://schemas.openxmlformats.org/officeDocument/2006/relationships/customXml" Target="../ink/ink12.xml"/><Relationship Id="rId12" Type="http://schemas.openxmlformats.org/officeDocument/2006/relationships/customXml" Target="../ink/ink16.xml"/><Relationship Id="rId17" Type="http://schemas.openxmlformats.org/officeDocument/2006/relationships/image" Target="../media/image15.png"/><Relationship Id="rId2" Type="http://schemas.openxmlformats.org/officeDocument/2006/relationships/image" Target="../media/image9.png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customXml" Target="../ink/ink15.xml"/><Relationship Id="rId5" Type="http://schemas.openxmlformats.org/officeDocument/2006/relationships/customXml" Target="../ink/ink10.xml"/><Relationship Id="rId15" Type="http://schemas.openxmlformats.org/officeDocument/2006/relationships/customXml" Target="../ink/ink19.xml"/><Relationship Id="rId10" Type="http://schemas.openxmlformats.org/officeDocument/2006/relationships/image" Target="../media/image14.png"/><Relationship Id="rId19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customXml" Target="../ink/ink14.xml"/><Relationship Id="rId14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3" Type="http://schemas.openxmlformats.org/officeDocument/2006/relationships/customXml" Target="../ink/ink1.xml"/><Relationship Id="rId7" Type="http://schemas.openxmlformats.org/officeDocument/2006/relationships/image" Target="../media/image11.png"/><Relationship Id="rId12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3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77FD19-C6B3-BA9D-298B-D5047AEF0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2862" y="2002678"/>
            <a:ext cx="6251110" cy="1840992"/>
          </a:xfrm>
        </p:spPr>
        <p:txBody>
          <a:bodyPr anchor="b">
            <a:normAutofit fontScale="90000"/>
          </a:bodyPr>
          <a:lstStyle/>
          <a:p>
            <a:pPr algn="l"/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Učenici s teškoćama  u razvoju  u osnovnim školama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9CC888D-1627-B643-14F8-43A0D534C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2" r="2234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5B6E160-A75F-D642-5D9B-EBB58C0F9CF0}"/>
              </a:ext>
            </a:extLst>
          </p:cNvPr>
          <p:cNvSpPr txBox="1"/>
          <p:nvPr/>
        </p:nvSpPr>
        <p:spPr>
          <a:xfrm>
            <a:off x="8953952" y="5846347"/>
            <a:ext cx="303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Bjelovar, 3. 11. 2022.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554EC9C-A6C2-C8AE-8D7E-0A68A76EB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1" t="19640" r="20797" b="60360"/>
          <a:stretch/>
        </p:blipFill>
        <p:spPr>
          <a:xfrm>
            <a:off x="4434703" y="202271"/>
            <a:ext cx="7388092" cy="14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8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4CA6332-7224-DF18-9118-065A17916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2" t="22429" r="34063" b="20318"/>
          <a:stretch/>
        </p:blipFill>
        <p:spPr>
          <a:xfrm>
            <a:off x="650600" y="223675"/>
            <a:ext cx="10889720" cy="65194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7CFE5C85-BC24-908D-5730-C3F966655230}"/>
                  </a:ext>
                </a:extLst>
              </p14:cNvPr>
              <p14:cNvContentPartPr/>
              <p14:nvPr/>
            </p14:nvContentPartPr>
            <p14:xfrm>
              <a:off x="3900194" y="4305003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7CFE5C85-BC24-908D-5730-C3F9666552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1554" y="42963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DB347953-49CC-6AAA-89BD-A5712F3F0B65}"/>
                  </a:ext>
                </a:extLst>
              </p14:cNvPr>
              <p14:cNvContentPartPr/>
              <p14:nvPr/>
            </p14:nvContentPartPr>
            <p14:xfrm>
              <a:off x="6018434" y="647403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DB347953-49CC-6AAA-89BD-A5712F3F0B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9794" y="63876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a 9">
            <a:extLst>
              <a:ext uri="{FF2B5EF4-FFF2-40B4-BE49-F238E27FC236}">
                <a16:creationId xmlns:a16="http://schemas.microsoft.com/office/drawing/2014/main" id="{45EE5B9F-0C78-635A-7BF1-EDA52577C26E}"/>
              </a:ext>
            </a:extLst>
          </p:cNvPr>
          <p:cNvGrpSpPr/>
          <p:nvPr/>
        </p:nvGrpSpPr>
        <p:grpSpPr>
          <a:xfrm>
            <a:off x="6458354" y="323763"/>
            <a:ext cx="360" cy="360"/>
            <a:chOff x="6458354" y="32376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5976F989-89CA-CF5A-FD5A-9B53173573A1}"/>
                    </a:ext>
                  </a:extLst>
                </p14:cNvPr>
                <p14:cNvContentPartPr/>
                <p14:nvPr/>
              </p14:nvContentPartPr>
              <p14:xfrm>
                <a:off x="6458354" y="323763"/>
                <a:ext cx="3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5976F989-89CA-CF5A-FD5A-9B53173573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49354" y="3151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E27150DA-526B-B636-D745-FBE343440CB3}"/>
                    </a:ext>
                  </a:extLst>
                </p14:cNvPr>
                <p14:cNvContentPartPr/>
                <p14:nvPr/>
              </p14:nvContentPartPr>
              <p14:xfrm>
                <a:off x="6458354" y="323763"/>
                <a:ext cx="360" cy="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E27150DA-526B-B636-D745-FBE343440CB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49354" y="3151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3923F14C-EA41-D0D8-448B-47368DDEFDF4}"/>
                  </a:ext>
                </a:extLst>
              </p14:cNvPr>
              <p14:cNvContentPartPr/>
              <p14:nvPr/>
            </p14:nvContentPartPr>
            <p14:xfrm>
              <a:off x="6492914" y="439323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3923F14C-EA41-D0D8-448B-47368DDEFD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4274" y="4306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494A260B-CC6E-ACD4-2749-D84C3BBFCA54}"/>
                  </a:ext>
                </a:extLst>
              </p14:cNvPr>
              <p14:cNvContentPartPr/>
              <p14:nvPr/>
            </p14:nvContentPartPr>
            <p14:xfrm>
              <a:off x="6053354" y="2024763"/>
              <a:ext cx="360" cy="252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494A260B-CC6E-ACD4-2749-D84C3BBFCA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44354" y="2016123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FFEBBE1A-9386-C597-6AFD-E9B4C01DF834}"/>
                  </a:ext>
                </a:extLst>
              </p14:cNvPr>
              <p14:cNvContentPartPr/>
              <p14:nvPr/>
            </p14:nvContentPartPr>
            <p14:xfrm>
              <a:off x="9120554" y="2627043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FFEBBE1A-9386-C597-6AFD-E9B4C01DF8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1554" y="26184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1B460A2D-9B48-2A2F-4519-441368DF2991}"/>
                  </a:ext>
                </a:extLst>
              </p14:cNvPr>
              <p14:cNvContentPartPr/>
              <p14:nvPr/>
            </p14:nvContentPartPr>
            <p14:xfrm>
              <a:off x="11088314" y="265443"/>
              <a:ext cx="3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1B460A2D-9B48-2A2F-4519-441368DF29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79674" y="2568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E6EF208B-28AF-2A72-588C-45EDE8FD5097}"/>
                  </a:ext>
                </a:extLst>
              </p14:cNvPr>
              <p14:cNvContentPartPr/>
              <p14:nvPr/>
            </p14:nvContentPartPr>
            <p14:xfrm>
              <a:off x="10312874" y="2673123"/>
              <a:ext cx="360" cy="3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E6EF208B-28AF-2A72-588C-45EDE8FD50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3874" y="26641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E5155895-3557-1CA5-8307-7802EAB3C490}"/>
                  </a:ext>
                </a:extLst>
              </p14:cNvPr>
              <p14:cNvContentPartPr/>
              <p14:nvPr/>
            </p14:nvContentPartPr>
            <p14:xfrm>
              <a:off x="12049154" y="3495363"/>
              <a:ext cx="360" cy="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E5155895-3557-1CA5-8307-7802EAB3C4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0514" y="34863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F22BFA6E-3688-31AD-FAAC-C28802F27E31}"/>
                  </a:ext>
                </a:extLst>
              </p14:cNvPr>
              <p14:cNvContentPartPr/>
              <p14:nvPr/>
            </p14:nvContentPartPr>
            <p14:xfrm>
              <a:off x="11180834" y="3749883"/>
              <a:ext cx="360" cy="3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F22BFA6E-3688-31AD-FAAC-C28802F27E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2194" y="37412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599B40F7-6D1C-8B81-D1FE-BE4DBEBEB46D}"/>
                  </a:ext>
                </a:extLst>
              </p14:cNvPr>
              <p14:cNvContentPartPr/>
              <p14:nvPr/>
            </p14:nvContentPartPr>
            <p14:xfrm>
              <a:off x="3495000" y="2061880"/>
              <a:ext cx="10440" cy="3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599B40F7-6D1C-8B81-D1FE-BE4DBEBEB4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86000" y="2053240"/>
                <a:ext cx="28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2C9BD937-39D0-3C0F-AC1F-FFDA4CFE0242}"/>
                  </a:ext>
                </a:extLst>
              </p14:cNvPr>
              <p14:cNvContentPartPr/>
              <p14:nvPr/>
            </p14:nvContentPartPr>
            <p14:xfrm>
              <a:off x="2631000" y="1259440"/>
              <a:ext cx="360" cy="104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2C9BD937-39D0-3C0F-AC1F-FFDA4CFE02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2000" y="1250440"/>
                <a:ext cx="180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9627FB33-859E-0166-3925-F6A511D03EDA}"/>
                  </a:ext>
                </a:extLst>
              </p14:cNvPr>
              <p14:cNvContentPartPr/>
              <p14:nvPr/>
            </p14:nvContentPartPr>
            <p14:xfrm>
              <a:off x="2936280" y="261880"/>
              <a:ext cx="360" cy="216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9627FB33-859E-0166-3925-F6A511D03E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27280" y="253240"/>
                <a:ext cx="1800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66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8B83569-3995-4E5F-7CDF-FBDF8D0B3C2E}"/>
              </a:ext>
            </a:extLst>
          </p:cNvPr>
          <p:cNvSpPr txBox="1"/>
          <p:nvPr/>
        </p:nvSpPr>
        <p:spPr>
          <a:xfrm>
            <a:off x="116855" y="831834"/>
            <a:ext cx="1014371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Veliki broj  učenika s teškoćama u razvoju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Educiranost nastavnika? Posebno za rad u posebnim razrednim odjelima.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Opseg nastavnih sadržaja za prilagođeni program može se umanjiti do najniže razine usvojenosti obrazovnih postignuća propisanih nastavnim planom i programom/kurikulumom za razred u koji je učenik uključen, a imamo učenike koji npr. u 7. razredu savladavaju gradivo na razini 1. odnosno 2. razreda.)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Prijelaz iz osnovne u srednju školu? Mogućnosti nastavka školovanja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(Ne)odobrenja posebnih razrednih odjela?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Nedovoljna podrška zajednice, premalo  stručnjaka izvan škole… pitanje čekanja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Nedovoljno stručnih suradnika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Nedovoljno vremena za rad s učenicima s teškoćama u okviru nastave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Nedovoljna provedba metodičko-didaktičkih uputa u nastavi.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Mobilni timovi?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2" name="Picture 2" descr="Reci što misliš - ispuni upitnik! - Samobor">
            <a:extLst>
              <a:ext uri="{FF2B5EF4-FFF2-40B4-BE49-F238E27FC236}">
                <a16:creationId xmlns:a16="http://schemas.microsoft.com/office/drawing/2014/main" id="{97633530-E3F9-D177-D949-FA12520D6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2344" b="2"/>
          <a:stretch/>
        </p:blipFill>
        <p:spPr bwMode="auto">
          <a:xfrm>
            <a:off x="9685224" y="0"/>
            <a:ext cx="2503727" cy="221488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1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46E5FA-BD5C-4431-389D-97670583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96" y="612530"/>
            <a:ext cx="9473190" cy="5973327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Smjernice za učenike s teškoćama?</a:t>
            </a:r>
          </a:p>
          <a:p>
            <a:r>
              <a:rPr lang="hr-HR" dirty="0"/>
              <a:t>Do koje razine prilagođavati gradivo? U "Smjernicama za rad s učenicima s teškoćama" piše i do najniže moguće razine i do razine razreda koji učenik polazi. Na različitim mjestima u istom dokumentu, različiti odgovori.</a:t>
            </a:r>
          </a:p>
          <a:p>
            <a:r>
              <a:rPr lang="hr-HR" dirty="0"/>
              <a:t>Kako postupiti kad učenik, unatoč individualiziranom kurikulumu, ne uspije ostvariti odgojno-obrazovne ishode i ne usvoji minimum nastavnih sadržaja? </a:t>
            </a:r>
          </a:p>
          <a:p>
            <a:r>
              <a:rPr lang="hr-HR" dirty="0"/>
              <a:t> Do koje mjere se u pojedinom razredu mogu prilagođavati nastavni sadržaji predmeta?</a:t>
            </a:r>
          </a:p>
          <a:p>
            <a:r>
              <a:rPr lang="hr-HR" dirty="0"/>
              <a:t> Treba li se učenika u 5. i 7. razredu slati na ponovno utvrđivanje primjerenog oblika obrazovanja s obzirom da mu u dosadašnjem Rješenju nisu navedeni novi predmeti koji zahtijevanju individualizaciju / prilagodbu?</a:t>
            </a:r>
          </a:p>
          <a:p>
            <a:r>
              <a:rPr lang="hr-HR" dirty="0"/>
              <a:t> Kako postupiti prilikom utvrđivanja primjerenog oblika obrazovanja ukoliko je nalaz privatnog psihologa/ logopeda u potpunom razilaženju s mišljenjima stručnih suradnika i učitelja škole?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2" descr="Reci što misliš - ispuni upitnik! - Samobor">
            <a:extLst>
              <a:ext uri="{FF2B5EF4-FFF2-40B4-BE49-F238E27FC236}">
                <a16:creationId xmlns:a16="http://schemas.microsoft.com/office/drawing/2014/main" id="{6119710F-CDB2-96F8-FF8F-3B01FE622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2344" b="2"/>
          <a:stretch/>
        </p:blipFill>
        <p:spPr bwMode="auto">
          <a:xfrm>
            <a:off x="9607878" y="0"/>
            <a:ext cx="2584122" cy="228600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8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2DC939-1469-5D16-53B4-9D17DA43A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6" y="628197"/>
            <a:ext cx="9481458" cy="571817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Do koje mjere učitelji mogu (trebaju) prilagoditi sadržaje učenicima koji se školuju po redovnom programu uz  prilagodbu sadržaja?  </a:t>
            </a:r>
          </a:p>
          <a:p>
            <a:r>
              <a:rPr lang="hr-HR" dirty="0"/>
              <a:t>Provodimo li dobro individualizaciju u radu s učenicima? </a:t>
            </a:r>
          </a:p>
          <a:p>
            <a:r>
              <a:rPr lang="hr-HR" dirty="0"/>
              <a:t>Koliko fleksibilni u svemu biti, jer se često šalju kontradiktorne  poruke - od poruka da  treba prilagoditi maksimalno potrebama učenika, pa do krutog  pridržavanja onog što je zadano nastavnim planom i programom i isto tako krutog pridržavanja onoga što piše u Rješenju, umjesto da se obrati pažnja na učenika i njegove potrebe. </a:t>
            </a:r>
          </a:p>
          <a:p>
            <a:r>
              <a:rPr lang="hr-HR" dirty="0"/>
              <a:t>Nekako se sve više vremena bavimo prikupljanjem dokumentacije za utvrđivanje primjerenog programa školovanja, ponavljanjem postupaka, a učenici u svemu tome  ostaju zakinuti i manje bitni.</a:t>
            </a:r>
          </a:p>
        </p:txBody>
      </p:sp>
      <p:pic>
        <p:nvPicPr>
          <p:cNvPr id="5" name="Picture 2" descr="Reci što misliš - ispuni upitnik! - Samobor">
            <a:extLst>
              <a:ext uri="{FF2B5EF4-FFF2-40B4-BE49-F238E27FC236}">
                <a16:creationId xmlns:a16="http://schemas.microsoft.com/office/drawing/2014/main" id="{730AD659-A67C-6D1D-02E8-0B6D58C27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2344" b="2"/>
          <a:stretch/>
        </p:blipFill>
        <p:spPr bwMode="auto">
          <a:xfrm>
            <a:off x="9503705" y="0"/>
            <a:ext cx="2584122" cy="228600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5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 descr="Reci što misliš - ispuni upitnik! - Samobor">
            <a:extLst>
              <a:ext uri="{FF2B5EF4-FFF2-40B4-BE49-F238E27FC236}">
                <a16:creationId xmlns:a16="http://schemas.microsoft.com/office/drawing/2014/main" id="{F1A7AA0F-615E-BE54-A684-482B4AA54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2344" b="2"/>
          <a:stretch/>
        </p:blipFill>
        <p:spPr bwMode="auto">
          <a:xfrm>
            <a:off x="912193" y="696684"/>
            <a:ext cx="4368400" cy="3864431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 descr="Arhiva hvala - Book.hr">
            <a:extLst>
              <a:ext uri="{FF2B5EF4-FFF2-40B4-BE49-F238E27FC236}">
                <a16:creationId xmlns:a16="http://schemas.microsoft.com/office/drawing/2014/main" id="{6855EC2B-2DFC-5715-2FD3-70077F758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r="7696"/>
          <a:stretch/>
        </p:blipFill>
        <p:spPr bwMode="auto"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4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D03B6A-B67F-22F5-FD39-585731257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943283"/>
          </a:xfrm>
        </p:spPr>
        <p:txBody>
          <a:bodyPr anchor="ctr">
            <a:normAutofit fontScale="90000"/>
          </a:bodyPr>
          <a:lstStyle/>
          <a:p>
            <a:r>
              <a:rPr lang="hr-HR" sz="6600" dirty="0"/>
              <a:t>26 osnovnih škola BBŽ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3F016C9-641B-BEDC-BF85-F5069248E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7" t="31445" r="51983" b="39770"/>
          <a:stretch/>
        </p:blipFill>
        <p:spPr>
          <a:xfrm>
            <a:off x="441433" y="1825814"/>
            <a:ext cx="3911755" cy="403684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49A1E6E-7EBD-EB8C-E499-AE3CFD46FB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17" t="45086" r="14655" b="11491"/>
          <a:stretch/>
        </p:blipFill>
        <p:spPr>
          <a:xfrm>
            <a:off x="4576204" y="2016646"/>
            <a:ext cx="6940786" cy="45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5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niOkvir 11">
            <a:extLst>
              <a:ext uri="{FF2B5EF4-FFF2-40B4-BE49-F238E27FC236}">
                <a16:creationId xmlns:a16="http://schemas.microsoft.com/office/drawing/2014/main" id="{EBE8CCAE-07F8-E1E9-C15B-B65F90281AF7}"/>
              </a:ext>
            </a:extLst>
          </p:cNvPr>
          <p:cNvSpPr txBox="1"/>
          <p:nvPr/>
        </p:nvSpPr>
        <p:spPr>
          <a:xfrm>
            <a:off x="7551857" y="96964"/>
            <a:ext cx="351599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Ukupno učenika</a:t>
            </a:r>
          </a:p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8111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66C4B1B3-E219-D24F-A970-06400F488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202975"/>
              </p:ext>
            </p:extLst>
          </p:nvPr>
        </p:nvGraphicFramePr>
        <p:xfrm>
          <a:off x="5882641" y="2068598"/>
          <a:ext cx="6573519" cy="469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3760A2C2-4F19-3444-B59E-A6F4A6142580}"/>
              </a:ext>
            </a:extLst>
          </p:cNvPr>
          <p:cNvSpPr txBox="1"/>
          <p:nvPr/>
        </p:nvSpPr>
        <p:spPr>
          <a:xfrm>
            <a:off x="8872972" y="697128"/>
            <a:ext cx="275006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S teškoćama </a:t>
            </a:r>
          </a:p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751 ili 9,2%</a:t>
            </a:r>
            <a:endParaRPr lang="hr-H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6C03394-8CDD-7339-9353-B54FEE3E21AB}"/>
              </a:ext>
            </a:extLst>
          </p:cNvPr>
          <p:cNvSpPr txBox="1"/>
          <p:nvPr/>
        </p:nvSpPr>
        <p:spPr>
          <a:xfrm>
            <a:off x="10657840" y="6391704"/>
            <a:ext cx="13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1. 10. 2022. </a:t>
            </a:r>
          </a:p>
        </p:txBody>
      </p:sp>
      <p:sp>
        <p:nvSpPr>
          <p:cNvPr id="10" name="Strelica: ulijevo 9">
            <a:extLst>
              <a:ext uri="{FF2B5EF4-FFF2-40B4-BE49-F238E27FC236}">
                <a16:creationId xmlns:a16="http://schemas.microsoft.com/office/drawing/2014/main" id="{43B951B5-8793-158C-8752-DBE75DE68760}"/>
              </a:ext>
            </a:extLst>
          </p:cNvPr>
          <p:cNvSpPr/>
          <p:nvPr/>
        </p:nvSpPr>
        <p:spPr>
          <a:xfrm>
            <a:off x="5019042" y="6167652"/>
            <a:ext cx="508000" cy="1839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: ulijevo 10">
            <a:extLst>
              <a:ext uri="{FF2B5EF4-FFF2-40B4-BE49-F238E27FC236}">
                <a16:creationId xmlns:a16="http://schemas.microsoft.com/office/drawing/2014/main" id="{CEF8F0A3-00C9-C218-2FAB-B1F17667F2DF}"/>
              </a:ext>
            </a:extLst>
          </p:cNvPr>
          <p:cNvSpPr/>
          <p:nvPr/>
        </p:nvSpPr>
        <p:spPr>
          <a:xfrm>
            <a:off x="4967046" y="4064532"/>
            <a:ext cx="559995" cy="1839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ulijevo 12">
            <a:extLst>
              <a:ext uri="{FF2B5EF4-FFF2-40B4-BE49-F238E27FC236}">
                <a16:creationId xmlns:a16="http://schemas.microsoft.com/office/drawing/2014/main" id="{9E5D1F96-1F4D-54DB-1F6B-2F77D8ED16DB}"/>
              </a:ext>
            </a:extLst>
          </p:cNvPr>
          <p:cNvSpPr/>
          <p:nvPr/>
        </p:nvSpPr>
        <p:spPr>
          <a:xfrm>
            <a:off x="4967047" y="3634099"/>
            <a:ext cx="559995" cy="1839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ulijevo 13">
            <a:extLst>
              <a:ext uri="{FF2B5EF4-FFF2-40B4-BE49-F238E27FC236}">
                <a16:creationId xmlns:a16="http://schemas.microsoft.com/office/drawing/2014/main" id="{5FC24466-0861-E758-693D-B01A64B439AE}"/>
              </a:ext>
            </a:extLst>
          </p:cNvPr>
          <p:cNvSpPr/>
          <p:nvPr/>
        </p:nvSpPr>
        <p:spPr>
          <a:xfrm>
            <a:off x="6096000" y="176216"/>
            <a:ext cx="508000" cy="1839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C507701-F07F-029F-B861-C6A6B3AF78CC}"/>
              </a:ext>
            </a:extLst>
          </p:cNvPr>
          <p:cNvSpPr txBox="1"/>
          <p:nvPr/>
        </p:nvSpPr>
        <p:spPr>
          <a:xfrm>
            <a:off x="5403176" y="268105"/>
            <a:ext cx="2148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3 škole s najvećim % učenika s teškoćama u odnosu na ukupan broj učenika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C7DAB6-0F99-570B-1204-3A4912EA1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50" t="13481" r="35250" b="10667"/>
          <a:stretch/>
        </p:blipFill>
        <p:spPr>
          <a:xfrm>
            <a:off x="240813" y="309195"/>
            <a:ext cx="4752828" cy="62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4C45C4-37E4-A14F-03C9-E0A2C28F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6" y="358284"/>
            <a:ext cx="10515600" cy="457835"/>
          </a:xfrm>
        </p:spPr>
        <p:txBody>
          <a:bodyPr>
            <a:noAutofit/>
          </a:bodyPr>
          <a:lstStyle/>
          <a:p>
            <a:r>
              <a:rPr lang="hr-HR" sz="3600" b="1" dirty="0">
                <a:latin typeface="Calibri" panose="020F0502020204030204" pitchFamily="34" charset="0"/>
                <a:cs typeface="Calibri" panose="020F0502020204030204" pitchFamily="34" charset="0"/>
              </a:rPr>
              <a:t>Broj učenika s teškoćama prema razrednim odjelima </a:t>
            </a:r>
            <a:br>
              <a:rPr lang="hr-H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(u odnosu na ukupan broj učenika  s teškoćama)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C15290-1BF3-DB11-2503-E501E765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6" y="2071868"/>
            <a:ext cx="2955597" cy="3970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 – 20  ili 3%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 – 35 ili 5%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  - 73 ili 10%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 – 109 ili 15%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  - 109 ili 15%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 – 133 ili 18%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 – 133 ili 18%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 – 139 ili  19%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549C7F8C-381A-C5DE-50A2-73342FD50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720400"/>
              </p:ext>
            </p:extLst>
          </p:nvPr>
        </p:nvGraphicFramePr>
        <p:xfrm>
          <a:off x="3044143" y="1036038"/>
          <a:ext cx="8808334" cy="555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66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7FD3B13-A8ED-98FC-B09A-D766E7017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" b="25027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1167D0B1-27B3-D0AD-C36E-AC76F6F19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889837"/>
              </p:ext>
            </p:extLst>
          </p:nvPr>
        </p:nvGraphicFramePr>
        <p:xfrm>
          <a:off x="137921" y="-46322"/>
          <a:ext cx="11911913" cy="469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048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346020D6-E1F1-FE5E-D4BE-BF61237AF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55011"/>
              </p:ext>
            </p:extLst>
          </p:nvPr>
        </p:nvGraphicFramePr>
        <p:xfrm>
          <a:off x="195648" y="222420"/>
          <a:ext cx="11800704" cy="658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ipsa 3">
            <a:extLst>
              <a:ext uri="{FF2B5EF4-FFF2-40B4-BE49-F238E27FC236}">
                <a16:creationId xmlns:a16="http://schemas.microsoft.com/office/drawing/2014/main" id="{C9587046-7E74-3A8A-931F-0D136C64E1DB}"/>
              </a:ext>
            </a:extLst>
          </p:cNvPr>
          <p:cNvSpPr/>
          <p:nvPr/>
        </p:nvSpPr>
        <p:spPr>
          <a:xfrm>
            <a:off x="420129" y="222420"/>
            <a:ext cx="2878655" cy="988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751  ili 9,2 %</a:t>
            </a:r>
          </a:p>
        </p:txBody>
      </p:sp>
    </p:spTree>
    <p:extLst>
      <p:ext uri="{BB962C8B-B14F-4D97-AF65-F5344CB8AC3E}">
        <p14:creationId xmlns:p14="http://schemas.microsoft.com/office/powerpoint/2010/main" val="148175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DD9899-2540-CF85-55D5-F1651639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Ukidanja Rješenja u zadnjih 5 godina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Number 10 Ten - Free vector graphic on Pixabay">
            <a:extLst>
              <a:ext uri="{FF2B5EF4-FFF2-40B4-BE49-F238E27FC236}">
                <a16:creationId xmlns:a16="http://schemas.microsoft.com/office/drawing/2014/main" id="{E6BC79B2-02C4-4D6B-02B6-C09C8AB6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1" y="1303614"/>
            <a:ext cx="5040516" cy="38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7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6E701C-D291-724D-9614-E74B0AB9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Broj pomoćnika u nastavi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137151F-8F80-CC7D-C081-99D6BB770073}"/>
              </a:ext>
            </a:extLst>
          </p:cNvPr>
          <p:cNvSpPr txBox="1"/>
          <p:nvPr/>
        </p:nvSpPr>
        <p:spPr>
          <a:xfrm>
            <a:off x="1848900" y="5490075"/>
            <a:ext cx="849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Stručno komunikacijskih posrednika - nema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C99D6-78B2-67F9-6535-A21B3C3E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30" y="1088570"/>
            <a:ext cx="5896428" cy="35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583C50E-848A-1258-3118-4A38B0304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14" t="17936" r="11785" b="20318"/>
          <a:stretch/>
        </p:blipFill>
        <p:spPr>
          <a:xfrm>
            <a:off x="7282543" y="-65142"/>
            <a:ext cx="4484913" cy="6923142"/>
          </a:xfrm>
          <a:prstGeom prst="rect">
            <a:avLst/>
          </a:prstGeom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id="{0E190624-72A9-F03E-D2C5-C5A2A590B67E}"/>
              </a:ext>
            </a:extLst>
          </p:cNvPr>
          <p:cNvSpPr/>
          <p:nvPr/>
        </p:nvSpPr>
        <p:spPr>
          <a:xfrm flipV="1">
            <a:off x="2942312" y="370390"/>
            <a:ext cx="4125685" cy="4166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3693A0D2-75AF-01A3-093E-61B31CA80335}"/>
                  </a:ext>
                </a:extLst>
              </p14:cNvPr>
              <p14:cNvContentPartPr/>
              <p14:nvPr/>
            </p14:nvContentPartPr>
            <p14:xfrm>
              <a:off x="2488274" y="2036643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3693A0D2-75AF-01A3-093E-61B31CA80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9274" y="20276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BFDABCA7-882C-4E38-5148-E64160744976}"/>
                  </a:ext>
                </a:extLst>
              </p14:cNvPr>
              <p14:cNvContentPartPr/>
              <p14:nvPr/>
            </p14:nvContentPartPr>
            <p14:xfrm>
              <a:off x="4351634" y="2152203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BFDABCA7-882C-4E38-5148-E641607449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2994" y="21432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16556A6C-6744-FF4C-431A-D17C9E09BED6}"/>
                  </a:ext>
                </a:extLst>
              </p14:cNvPr>
              <p14:cNvContentPartPr/>
              <p14:nvPr/>
            </p14:nvContentPartPr>
            <p14:xfrm>
              <a:off x="6041474" y="658923"/>
              <a:ext cx="242280" cy="1224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16556A6C-6744-FF4C-431A-D17C9E09BE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2834" y="650283"/>
                <a:ext cx="259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6E136216-578B-8F1F-D197-8412CE95A1B7}"/>
                  </a:ext>
                </a:extLst>
              </p14:cNvPr>
              <p14:cNvContentPartPr/>
              <p14:nvPr/>
            </p14:nvContentPartPr>
            <p14:xfrm>
              <a:off x="6295994" y="531843"/>
              <a:ext cx="16164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6E136216-578B-8F1F-D197-8412CE95A1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7354" y="523203"/>
                <a:ext cx="179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05550777-12E3-992D-07ED-EA039B057DB3}"/>
                  </a:ext>
                </a:extLst>
              </p14:cNvPr>
              <p14:cNvContentPartPr/>
              <p14:nvPr/>
            </p14:nvContentPartPr>
            <p14:xfrm>
              <a:off x="5423714" y="1990563"/>
              <a:ext cx="16560" cy="298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05550777-12E3-992D-07ED-EA039B057D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4714" y="1981923"/>
                <a:ext cx="34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51753078-83EA-6E4A-A03B-6CF45576A44C}"/>
                  </a:ext>
                </a:extLst>
              </p14:cNvPr>
              <p14:cNvContentPartPr/>
              <p14:nvPr/>
            </p14:nvContentPartPr>
            <p14:xfrm>
              <a:off x="5039040" y="517840"/>
              <a:ext cx="360" cy="36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51753078-83EA-6E4A-A03B-6CF45576A4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0400" y="508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52F3FFCE-EF67-DCE6-ABDA-0AAD02CA8A9D}"/>
                  </a:ext>
                </a:extLst>
              </p14:cNvPr>
              <p14:cNvContentPartPr/>
              <p14:nvPr/>
            </p14:nvContentPartPr>
            <p14:xfrm>
              <a:off x="5018880" y="670480"/>
              <a:ext cx="360" cy="36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52F3FFCE-EF67-DCE6-ABDA-0AAD02CA8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0240" y="661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95EB9466-E4A7-F696-9F93-8031B3C944EB}"/>
                  </a:ext>
                </a:extLst>
              </p14:cNvPr>
              <p14:cNvContentPartPr/>
              <p14:nvPr/>
            </p14:nvContentPartPr>
            <p14:xfrm>
              <a:off x="8432400" y="1472560"/>
              <a:ext cx="360" cy="3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95EB9466-E4A7-F696-9F93-8031B3C944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3760" y="14639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08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565</Words>
  <Application>Microsoft Office PowerPoint</Application>
  <PresentationFormat>Široki zaslon</PresentationFormat>
  <Paragraphs>52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Meiryo</vt:lpstr>
      <vt:lpstr>Arial</vt:lpstr>
      <vt:lpstr>Calibri</vt:lpstr>
      <vt:lpstr>Calibri Light</vt:lpstr>
      <vt:lpstr>Tema sustava Office</vt:lpstr>
      <vt:lpstr>Učenici s teškoćama  u razvoju  u osnovnim školama</vt:lpstr>
      <vt:lpstr>26 osnovnih škola BBŽ</vt:lpstr>
      <vt:lpstr>PowerPoint prezentacija</vt:lpstr>
      <vt:lpstr>Broj učenika s teškoćama prema razrednim odjelima  (u odnosu na ukupan broj učenika  s teškoćama)</vt:lpstr>
      <vt:lpstr>PowerPoint prezentacija</vt:lpstr>
      <vt:lpstr>PowerPoint prezentacija</vt:lpstr>
      <vt:lpstr>Ukidanja Rješenja u zadnjih 5 godina</vt:lpstr>
      <vt:lpstr>Broj pomoćnika u nastavi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Učenici s teškoćama u srednjoj školi</dc:title>
  <dc:creator>Ornela Malogorski</dc:creator>
  <cp:lastModifiedBy>Ornela Malogorski</cp:lastModifiedBy>
  <cp:revision>28</cp:revision>
  <dcterms:created xsi:type="dcterms:W3CDTF">2022-10-24T21:10:30Z</dcterms:created>
  <dcterms:modified xsi:type="dcterms:W3CDTF">2022-11-02T20:53:42Z</dcterms:modified>
</cp:coreProperties>
</file>